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29"/>
  </p:notesMasterIdLst>
  <p:sldIdLst>
    <p:sldId id="256" r:id="rId2"/>
    <p:sldId id="310" r:id="rId3"/>
    <p:sldId id="285" r:id="rId4"/>
    <p:sldId id="259" r:id="rId5"/>
    <p:sldId id="286" r:id="rId6"/>
    <p:sldId id="287" r:id="rId7"/>
    <p:sldId id="288" r:id="rId8"/>
    <p:sldId id="289" r:id="rId9"/>
    <p:sldId id="293" r:id="rId10"/>
    <p:sldId id="294" r:id="rId11"/>
    <p:sldId id="307" r:id="rId12"/>
    <p:sldId id="309" r:id="rId13"/>
    <p:sldId id="308" r:id="rId14"/>
    <p:sldId id="312" r:id="rId15"/>
    <p:sldId id="313" r:id="rId16"/>
    <p:sldId id="298" r:id="rId17"/>
    <p:sldId id="296" r:id="rId18"/>
    <p:sldId id="295" r:id="rId19"/>
    <p:sldId id="300" r:id="rId20"/>
    <p:sldId id="297" r:id="rId21"/>
    <p:sldId id="299" r:id="rId22"/>
    <p:sldId id="301" r:id="rId23"/>
    <p:sldId id="305" r:id="rId24"/>
    <p:sldId id="302" r:id="rId25"/>
    <p:sldId id="303" r:id="rId26"/>
    <p:sldId id="258" r:id="rId27"/>
    <p:sldId id="311" r:id="rId2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A935"/>
    <a:srgbClr val="25B11F"/>
    <a:srgbClr val="00B054"/>
    <a:srgbClr val="FF6F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AF8BA2-0051-4C3A-894B-F5CC63E58E99}">
  <a:tblStyle styleId="{B3AF8BA2-0051-4C3A-894B-F5CC63E58E99}"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8"/>
    <p:restoredTop sz="89228"/>
  </p:normalViewPr>
  <p:slideViewPr>
    <p:cSldViewPr snapToGrid="0" snapToObjects="1">
      <p:cViewPr>
        <p:scale>
          <a:sx n="101" d="100"/>
          <a:sy n="101" d="100"/>
        </p:scale>
        <p:origin x="149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33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527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 I initially tried PCA and K-Means together hoping to topic model cross-</a:t>
            </a:r>
            <a:r>
              <a:rPr lang="en-US" baseline="0" dirty="0" err="1" smtClean="0"/>
              <a:t>sectionally</a:t>
            </a:r>
            <a:r>
              <a:rPr lang="en-US" baseline="0" dirty="0" smtClean="0"/>
              <a:t> through time. The results were alright. There were quite some overlaps, making me unable to clearly distinct topics simply through headline unless I read all the articles one by one. Therefore, I needed better keywords and some method more efficient.</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I tried LDA, </a:t>
            </a:r>
          </a:p>
        </p:txBody>
      </p:sp>
    </p:spTree>
    <p:extLst>
      <p:ext uri="{BB962C8B-B14F-4D97-AF65-F5344CB8AC3E}">
        <p14:creationId xmlns:p14="http://schemas.microsoft.com/office/powerpoint/2010/main" val="191818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 I initially tried PCA and K-Means together hoping to topic model cross-</a:t>
            </a:r>
            <a:r>
              <a:rPr lang="en-US" baseline="0" dirty="0" err="1" smtClean="0"/>
              <a:t>sectionally</a:t>
            </a:r>
            <a:r>
              <a:rPr lang="en-US" baseline="0" dirty="0" smtClean="0"/>
              <a:t> through time. The results were alright. There were quite some overlaps, making me unable to clearly distinguish topics especially through time simply through headline unless I read all the articles one by one. Therefore, I needed keywords.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I tried LDA, </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Eventually I went with NMF</a:t>
            </a:r>
          </a:p>
        </p:txBody>
      </p:sp>
    </p:spTree>
    <p:extLst>
      <p:ext uri="{BB962C8B-B14F-4D97-AF65-F5344CB8AC3E}">
        <p14:creationId xmlns:p14="http://schemas.microsoft.com/office/powerpoint/2010/main" val="2137265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 I initially tried PCA and K-Means together hoping to topic model cross-</a:t>
            </a:r>
            <a:r>
              <a:rPr lang="en-US" baseline="0" dirty="0" err="1" smtClean="0"/>
              <a:t>sectionally</a:t>
            </a:r>
            <a:r>
              <a:rPr lang="en-US" baseline="0" dirty="0" smtClean="0"/>
              <a:t> through time. The results were alright. There were quite some overlaps, making me unable to clearly distinct topics simply through headline unless I read all the articles one by one. Therefore, I needed keywords.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I tried LDA, </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Eventually I went with NMF. After a lot of trial and error I went with 7 component in my NMF model </a:t>
            </a:r>
          </a:p>
        </p:txBody>
      </p:sp>
    </p:spTree>
    <p:extLst>
      <p:ext uri="{BB962C8B-B14F-4D97-AF65-F5344CB8AC3E}">
        <p14:creationId xmlns:p14="http://schemas.microsoft.com/office/powerpoint/2010/main" val="183675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1502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We see that keywords related to terrorism and extremist</a:t>
            </a:r>
            <a:r>
              <a:rPr lang="en-US" baseline="0" dirty="0" smtClean="0"/>
              <a:t> individuals pop up in article related to immigration. If you take a look a the dates, not surprisingly it mainly occur during: late 90s and 9/11</a:t>
            </a:r>
          </a:p>
        </p:txBody>
      </p:sp>
    </p:spTree>
    <p:extLst>
      <p:ext uri="{BB962C8B-B14F-4D97-AF65-F5344CB8AC3E}">
        <p14:creationId xmlns:p14="http://schemas.microsoft.com/office/powerpoint/2010/main" val="1912085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Border and boundary</a:t>
            </a:r>
            <a:r>
              <a:rPr lang="en-US" baseline="0" dirty="0" smtClean="0"/>
              <a:t> category, we see that in early 80s specifically 1982, we have the onset of the Latin American Debt crisis</a:t>
            </a:r>
          </a:p>
          <a:p>
            <a:r>
              <a:rPr lang="en-US" baseline="0" dirty="0" smtClean="0"/>
              <a:t>And then from that we have the fall of the berlin wall in 1989</a:t>
            </a:r>
          </a:p>
          <a:p>
            <a:r>
              <a:rPr lang="en-US" baseline="0" dirty="0" smtClean="0"/>
              <a:t>And Again NAFTA was signed by Clinton on November 1993</a:t>
            </a:r>
          </a:p>
          <a:p>
            <a:endParaRPr lang="en-US" baseline="0" dirty="0" smtClean="0"/>
          </a:p>
          <a:p>
            <a:r>
              <a:rPr lang="en-US" baseline="0" dirty="0" smtClean="0"/>
              <a:t>Now you might be with all these talk about trump </a:t>
            </a:r>
            <a:r>
              <a:rPr lang="en-US" baseline="0" dirty="0" err="1" smtClean="0"/>
              <a:t>buidlign</a:t>
            </a:r>
            <a:r>
              <a:rPr lang="en-US" baseline="0" dirty="0" smtClean="0"/>
              <a:t> a wall and the crisis in the middle east, why has topic about border pretty much died out today, well, I want to argue that it did not but has been picked up by another related topic</a:t>
            </a:r>
            <a:endParaRPr lang="en-US" dirty="0"/>
          </a:p>
        </p:txBody>
      </p:sp>
    </p:spTree>
    <p:extLst>
      <p:ext uri="{BB962C8B-B14F-4D97-AF65-F5344CB8AC3E}">
        <p14:creationId xmlns:p14="http://schemas.microsoft.com/office/powerpoint/2010/main" val="195445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keyword</a:t>
            </a:r>
            <a:r>
              <a:rPr lang="en-US" baseline="0" dirty="0" smtClean="0"/>
              <a:t> ‘border’ has to do more with economically and historical important events, the ‘border’ is associated with keywords here. Like I said, topics are fluid and this is the difficult part, trying to demarcate topics as they often blend into each other.</a:t>
            </a:r>
          </a:p>
        </p:txBody>
      </p:sp>
    </p:spTree>
    <p:extLst>
      <p:ext uri="{BB962C8B-B14F-4D97-AF65-F5344CB8AC3E}">
        <p14:creationId xmlns:p14="http://schemas.microsoft.com/office/powerpoint/2010/main" val="158224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enough with history,</a:t>
            </a:r>
            <a:r>
              <a:rPr lang="en-US" baseline="0" dirty="0" smtClean="0"/>
              <a:t> lets take a look at more some more recent events, We here observe the resurgence of certain topics in time.</a:t>
            </a:r>
          </a:p>
          <a:p>
            <a:r>
              <a:rPr lang="en-US" baseline="0" dirty="0" smtClean="0"/>
              <a:t>Lots of discussion on the EU until it was formally founded under the Maastricht treaty in late end of 1993 </a:t>
            </a:r>
          </a:p>
          <a:p>
            <a:r>
              <a:rPr lang="en-US" baseline="0" dirty="0" smtClean="0"/>
              <a:t>Then again we see a diminishing topic importance until recently again with the refugee crisis in the Mediterranean and Italy, Brexit, .along with the recent French election between Macron and Le Pen. Rise of populist </a:t>
            </a:r>
            <a:r>
              <a:rPr lang="en-US" baseline="0" dirty="0" err="1" smtClean="0"/>
              <a:t>movemonet</a:t>
            </a:r>
            <a:endParaRPr lang="en-US" dirty="0"/>
          </a:p>
        </p:txBody>
      </p:sp>
    </p:spTree>
    <p:extLst>
      <p:ext uri="{BB962C8B-B14F-4D97-AF65-F5344CB8AC3E}">
        <p14:creationId xmlns:p14="http://schemas.microsoft.com/office/powerpoint/2010/main" val="12382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4686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mostly </a:t>
            </a:r>
            <a:r>
              <a:rPr lang="en-US" baseline="0" dirty="0" smtClean="0"/>
              <a:t>news related to immigration </a:t>
            </a:r>
            <a:r>
              <a:rPr lang="en-US" baseline="0" dirty="0" err="1" smtClean="0"/>
              <a:t>fromNYT</a:t>
            </a:r>
            <a:r>
              <a:rPr lang="en-US" baseline="0" dirty="0" smtClean="0"/>
              <a:t> nowadays are political news, political as is party politics that has to do with for example recent presidential candidates' policy or attitude toward immigration. And you can see that in general the topic takes a larger share than it was in the early 1980s. Indicating perhaps immigration itself has become much more controversial in general</a:t>
            </a:r>
            <a:endParaRPr lang="en-US" dirty="0"/>
          </a:p>
        </p:txBody>
      </p:sp>
    </p:spTree>
    <p:extLst>
      <p:ext uri="{BB962C8B-B14F-4D97-AF65-F5344CB8AC3E}">
        <p14:creationId xmlns:p14="http://schemas.microsoft.com/office/powerpoint/2010/main" val="616348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the same time,</a:t>
            </a:r>
            <a:r>
              <a:rPr lang="en-US" baseline="0" dirty="0" smtClean="0"/>
              <a:t> there seems to be also a rise in a different category of topic regarding immigration. I personally call this social response, personal anecdotes, issues related to assimilating as an immigrant, raising a family, personal memoire. Etc. </a:t>
            </a:r>
          </a:p>
          <a:p>
            <a:endParaRPr lang="en-US" baseline="0" dirty="0" smtClean="0"/>
          </a:p>
          <a:p>
            <a:r>
              <a:rPr lang="en-US" baseline="0" dirty="0" smtClean="0"/>
              <a:t>In an age where topic such as immigration has been extremely politicize by different political parties, there is perhaps a demand for voice that resonates to people more on a personal level. Articles about life itself as an immigrant in a foreign country</a:t>
            </a:r>
            <a:endParaRPr lang="en-US" dirty="0"/>
          </a:p>
        </p:txBody>
      </p:sp>
    </p:spTree>
    <p:extLst>
      <p:ext uri="{BB962C8B-B14F-4D97-AF65-F5344CB8AC3E}">
        <p14:creationId xmlns:p14="http://schemas.microsoft.com/office/powerpoint/2010/main" val="15752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96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a random sample of articles</a:t>
            </a:r>
            <a:r>
              <a:rPr lang="en-US" baseline="0" dirty="0" smtClean="0"/>
              <a:t> from the</a:t>
            </a:r>
            <a:r>
              <a:rPr lang="en-US" dirty="0" smtClean="0"/>
              <a:t> the early 1980s, we see that although immigration has to do with specific</a:t>
            </a:r>
            <a:r>
              <a:rPr lang="en-US" baseline="0" dirty="0" smtClean="0"/>
              <a:t> </a:t>
            </a:r>
            <a:r>
              <a:rPr lang="en-US" baseline="0" dirty="0" err="1" smtClean="0"/>
              <a:t>poltical</a:t>
            </a:r>
            <a:r>
              <a:rPr lang="en-US" baseline="0" dirty="0" smtClean="0"/>
              <a:t> figures, they were mostly in this case about Hispanics immigrants , their right and status in the US perhaps. Their representation, and education, solidarity.</a:t>
            </a:r>
            <a:endParaRPr lang="en-US" dirty="0"/>
          </a:p>
        </p:txBody>
      </p:sp>
    </p:spTree>
    <p:extLst>
      <p:ext uri="{BB962C8B-B14F-4D97-AF65-F5344CB8AC3E}">
        <p14:creationId xmlns:p14="http://schemas.microsoft.com/office/powerpoint/2010/main" val="1455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in 2017 we see that much more is going on. We see that  we have topics everywhere: </a:t>
            </a:r>
          </a:p>
          <a:p>
            <a:r>
              <a:rPr lang="en-US" baseline="0" dirty="0" smtClean="0"/>
              <a:t>First political candidates, Trump (bottom right), his vice president Mike </a:t>
            </a:r>
            <a:r>
              <a:rPr lang="en-US" baseline="0" dirty="0" err="1" smtClean="0"/>
              <a:t>Pense</a:t>
            </a:r>
            <a:r>
              <a:rPr lang="en-US" baseline="0" dirty="0" smtClean="0"/>
              <a:t> on the top right. </a:t>
            </a:r>
          </a:p>
          <a:p>
            <a:r>
              <a:rPr lang="en-US" baseline="0" dirty="0" smtClean="0"/>
              <a:t>Right above Trump is ISIS, (attack) center top, bottom left (Islam), China, Baltic right above president in the middle. In general much more international</a:t>
            </a:r>
          </a:p>
          <a:p>
            <a:endParaRPr lang="en-US" dirty="0" smtClean="0"/>
          </a:p>
          <a:p>
            <a:r>
              <a:rPr lang="en-US" dirty="0" smtClean="0"/>
              <a:t>So if one thing we know for sure, its that the state of immigration right now is definitely</a:t>
            </a:r>
            <a:r>
              <a:rPr lang="en-US" baseline="0" dirty="0" smtClean="0"/>
              <a:t> more complicated, more controversial, more intertwined with other geo-political issues happening around the world right now.</a:t>
            </a:r>
            <a:endParaRPr lang="en-US" dirty="0"/>
          </a:p>
        </p:txBody>
      </p:sp>
    </p:spTree>
    <p:extLst>
      <p:ext uri="{BB962C8B-B14F-4D97-AF65-F5344CB8AC3E}">
        <p14:creationId xmlns:p14="http://schemas.microsoft.com/office/powerpoint/2010/main" val="792727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As you can see from the graph obtained from the Migrant Policy Institute, the number of Immigrants as a percentage of US population has been increasing since the 1970s. The number of immigrants is at an all time high. Naturally along with that increase, there has been questions and issues that are being addressed regarding it. On a political level, a social level, and even a cultural level too. So I thought it was important to conduct a study of how the issues has evolved through time, (what were the questions being asked, timeless themes, and new emerging topics, or re-emerging topics). but most importantly to better understand the state of topic on </a:t>
            </a:r>
            <a:r>
              <a:rPr lang="en-US" baseline="0" dirty="0" err="1" smtClean="0"/>
              <a:t>immigraiton</a:t>
            </a:r>
            <a:r>
              <a:rPr lang="en-US" baseline="0" dirty="0" smtClean="0"/>
              <a:t> today</a:t>
            </a:r>
            <a:endParaRPr lang="en-US" dirty="0"/>
          </a:p>
        </p:txBody>
      </p:sp>
    </p:spTree>
    <p:extLst>
      <p:ext uri="{BB962C8B-B14F-4D97-AF65-F5344CB8AC3E}">
        <p14:creationId xmlns:p14="http://schemas.microsoft.com/office/powerpoint/2010/main" val="73213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Char char="●"/>
              <a:tabLst/>
              <a:defRPr/>
            </a:pPr>
            <a:r>
              <a:rPr lang="en-US" dirty="0" smtClean="0"/>
              <a:t>However, since the </a:t>
            </a:r>
            <a:r>
              <a:rPr lang="en-US" dirty="0" err="1" smtClean="0"/>
              <a:t>api</a:t>
            </a:r>
            <a:r>
              <a:rPr lang="en-US" baseline="0" dirty="0" smtClean="0"/>
              <a:t> only returned me snippets and abstract of the articles, I wanted to be more ambitious and get the full articles</a:t>
            </a:r>
            <a:endParaRPr lang="en-US" dirty="0" smtClean="0"/>
          </a:p>
          <a:p>
            <a:endParaRPr lang="en-US" dirty="0"/>
          </a:p>
        </p:txBody>
      </p:sp>
    </p:spTree>
    <p:extLst>
      <p:ext uri="{BB962C8B-B14F-4D97-AF65-F5344CB8AC3E}">
        <p14:creationId xmlns:p14="http://schemas.microsoft.com/office/powerpoint/2010/main" val="147432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spanned a total of 37 years,</a:t>
            </a:r>
          </a:p>
          <a:p>
            <a:r>
              <a:rPr lang="en-US" baseline="0" dirty="0" smtClean="0"/>
              <a:t>However,</a:t>
            </a:r>
            <a:r>
              <a:rPr lang="is-IS" baseline="0" dirty="0" smtClean="0"/>
              <a:t>…</a:t>
            </a:r>
            <a:endParaRPr lang="en-US" dirty="0"/>
          </a:p>
        </p:txBody>
      </p:sp>
    </p:spTree>
    <p:extLst>
      <p:ext uri="{BB962C8B-B14F-4D97-AF65-F5344CB8AC3E}">
        <p14:creationId xmlns:p14="http://schemas.microsoft.com/office/powerpoint/2010/main" val="138977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since the </a:t>
            </a:r>
            <a:r>
              <a:rPr lang="en-US" dirty="0" err="1" smtClean="0"/>
              <a:t>api</a:t>
            </a:r>
            <a:r>
              <a:rPr lang="en-US" baseline="0" dirty="0" smtClean="0"/>
              <a:t> only returned me snippets and abstract of the articles, I wanted to be more ambitious and get the full articles</a:t>
            </a:r>
            <a:endParaRPr lang="en-US" dirty="0"/>
          </a:p>
        </p:txBody>
      </p:sp>
    </p:spTree>
    <p:extLst>
      <p:ext uri="{BB962C8B-B14F-4D97-AF65-F5344CB8AC3E}">
        <p14:creationId xmlns:p14="http://schemas.microsoft.com/office/powerpoint/2010/main" val="12591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a:t>
            </a:r>
            <a:r>
              <a:rPr lang="en-US" baseline="0" dirty="0" smtClean="0"/>
              <a:t> that wasn't exactly very easy, some of the </a:t>
            </a:r>
            <a:r>
              <a:rPr lang="en-US" baseline="0" dirty="0" err="1" smtClean="0"/>
              <a:t>urls</a:t>
            </a:r>
            <a:r>
              <a:rPr lang="en-US" baseline="0" dirty="0" smtClean="0"/>
              <a:t> had expired</a:t>
            </a:r>
            <a:endParaRPr lang="en-US" dirty="0"/>
          </a:p>
        </p:txBody>
      </p:sp>
    </p:spTree>
    <p:extLst>
      <p:ext uri="{BB962C8B-B14F-4D97-AF65-F5344CB8AC3E}">
        <p14:creationId xmlns:p14="http://schemas.microsoft.com/office/powerpoint/2010/main" val="59717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NYT also has anti scraping measures that redirects URL every so much requests</a:t>
            </a:r>
          </a:p>
          <a:p>
            <a:r>
              <a:rPr lang="en-US" dirty="0" smtClean="0"/>
              <a:t> At the very end,</a:t>
            </a:r>
            <a:endParaRPr lang="en-US" dirty="0"/>
          </a:p>
        </p:txBody>
      </p:sp>
    </p:spTree>
    <p:extLst>
      <p:ext uri="{BB962C8B-B14F-4D97-AF65-F5344CB8AC3E}">
        <p14:creationId xmlns:p14="http://schemas.microsoft.com/office/powerpoint/2010/main" val="57219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34275" y="2655750"/>
            <a:ext cx="7888800" cy="1546500"/>
          </a:xfrm>
          <a:prstGeom prst="rect">
            <a:avLst/>
          </a:prstGeom>
        </p:spPr>
        <p:txBody>
          <a:bodyPr lIns="91425" tIns="91425" rIns="91425" bIns="91425" anchor="ctr" anchorCtr="0"/>
          <a:lstStyle>
            <a:lvl1pPr lvl="0" algn="ctr">
              <a:spcBef>
                <a:spcPts val="0"/>
              </a:spcBef>
              <a:buClr>
                <a:srgbClr val="F3EFEA"/>
              </a:buClr>
              <a:buSzPct val="100000"/>
              <a:defRPr sz="3600">
                <a:solidFill>
                  <a:srgbClr val="F3EFEA"/>
                </a:solidFill>
              </a:defRPr>
            </a:lvl1pPr>
            <a:lvl2pPr lvl="1" algn="ctr">
              <a:spcBef>
                <a:spcPts val="0"/>
              </a:spcBef>
              <a:buClr>
                <a:srgbClr val="F3EFEA"/>
              </a:buClr>
              <a:buSzPct val="100000"/>
              <a:defRPr sz="3600">
                <a:solidFill>
                  <a:srgbClr val="F3EFEA"/>
                </a:solidFill>
              </a:defRPr>
            </a:lvl2pPr>
            <a:lvl3pPr lvl="2" algn="ctr">
              <a:spcBef>
                <a:spcPts val="0"/>
              </a:spcBef>
              <a:buClr>
                <a:srgbClr val="F3EFEA"/>
              </a:buClr>
              <a:buSzPct val="100000"/>
              <a:defRPr sz="3600">
                <a:solidFill>
                  <a:srgbClr val="F3EFEA"/>
                </a:solidFill>
              </a:defRPr>
            </a:lvl3pPr>
            <a:lvl4pPr lvl="3" algn="ctr">
              <a:spcBef>
                <a:spcPts val="0"/>
              </a:spcBef>
              <a:buClr>
                <a:srgbClr val="F3EFEA"/>
              </a:buClr>
              <a:buSzPct val="100000"/>
              <a:defRPr sz="3600">
                <a:solidFill>
                  <a:srgbClr val="F3EFEA"/>
                </a:solidFill>
              </a:defRPr>
            </a:lvl4pPr>
            <a:lvl5pPr lvl="4" algn="ctr">
              <a:spcBef>
                <a:spcPts val="0"/>
              </a:spcBef>
              <a:buClr>
                <a:srgbClr val="F3EFEA"/>
              </a:buClr>
              <a:buSzPct val="100000"/>
              <a:defRPr sz="3600">
                <a:solidFill>
                  <a:srgbClr val="F3EFEA"/>
                </a:solidFill>
              </a:defRPr>
            </a:lvl5pPr>
            <a:lvl6pPr lvl="5" algn="ctr">
              <a:spcBef>
                <a:spcPts val="0"/>
              </a:spcBef>
              <a:buClr>
                <a:srgbClr val="F3EFEA"/>
              </a:buClr>
              <a:buSzPct val="100000"/>
              <a:defRPr sz="3600">
                <a:solidFill>
                  <a:srgbClr val="F3EFEA"/>
                </a:solidFill>
              </a:defRPr>
            </a:lvl6pPr>
            <a:lvl7pPr lvl="6" algn="ctr">
              <a:spcBef>
                <a:spcPts val="0"/>
              </a:spcBef>
              <a:buClr>
                <a:srgbClr val="F3EFEA"/>
              </a:buClr>
              <a:buSzPct val="100000"/>
              <a:defRPr sz="3600">
                <a:solidFill>
                  <a:srgbClr val="F3EFEA"/>
                </a:solidFill>
              </a:defRPr>
            </a:lvl7pPr>
            <a:lvl8pPr lvl="7" algn="ctr">
              <a:spcBef>
                <a:spcPts val="0"/>
              </a:spcBef>
              <a:buClr>
                <a:srgbClr val="F3EFEA"/>
              </a:buClr>
              <a:buSzPct val="100000"/>
              <a:defRPr sz="3600">
                <a:solidFill>
                  <a:srgbClr val="F3EFEA"/>
                </a:solidFill>
              </a:defRPr>
            </a:lvl8pPr>
            <a:lvl9pPr lvl="8" algn="ctr">
              <a:spcBef>
                <a:spcPts val="0"/>
              </a:spcBef>
              <a:buClr>
                <a:srgbClr val="F3EFEA"/>
              </a:buClr>
              <a:buSzPct val="100000"/>
              <a:defRPr sz="3600">
                <a:solidFill>
                  <a:srgbClr val="F3EFEA"/>
                </a:solidFill>
              </a:defRPr>
            </a:lvl9pPr>
          </a:lstStyle>
          <a:p>
            <a:endParaRPr/>
          </a:p>
        </p:txBody>
      </p:sp>
      <p:cxnSp>
        <p:nvCxnSpPr>
          <p:cNvPr id="10" name="Shape 10"/>
          <p:cNvCxnSpPr/>
          <p:nvPr/>
        </p:nvCxnSpPr>
        <p:spPr>
          <a:xfrm rot="10800000">
            <a:off x="2588099" y="4854825"/>
            <a:ext cx="3967800" cy="0"/>
          </a:xfrm>
          <a:prstGeom prst="straightConnector1">
            <a:avLst/>
          </a:prstGeom>
          <a:noFill/>
          <a:ln w="9525" cap="flat" cmpd="sng">
            <a:solidFill>
              <a:srgbClr val="F3EFEA"/>
            </a:solidFill>
            <a:prstDash val="solid"/>
            <a:round/>
            <a:headEnd type="oval" w="lg" len="lg"/>
            <a:tailEnd type="oval"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2600500" y="2720725"/>
            <a:ext cx="5857800" cy="1546500"/>
          </a:xfrm>
          <a:prstGeom prst="rect">
            <a:avLst/>
          </a:prstGeom>
        </p:spPr>
        <p:txBody>
          <a:bodyPr lIns="91425" tIns="91425" rIns="91425" bIns="91425" anchor="b" anchorCtr="0"/>
          <a:lstStyle>
            <a:lvl1pPr lvl="0" algn="l" rtl="0">
              <a:spcBef>
                <a:spcPts val="0"/>
              </a:spcBef>
              <a:buSzPct val="100000"/>
              <a:defRPr sz="3600"/>
            </a:lvl1pPr>
            <a:lvl2pPr lvl="1" algn="l" rtl="0">
              <a:spcBef>
                <a:spcPts val="0"/>
              </a:spcBef>
              <a:buSzPct val="100000"/>
              <a:defRPr sz="3600"/>
            </a:lvl2pPr>
            <a:lvl3pPr lvl="2" algn="l" rtl="0">
              <a:spcBef>
                <a:spcPts val="0"/>
              </a:spcBef>
              <a:buSzPct val="100000"/>
              <a:defRPr sz="3600"/>
            </a:lvl3pPr>
            <a:lvl4pPr lvl="3" algn="l" rtl="0">
              <a:spcBef>
                <a:spcPts val="0"/>
              </a:spcBef>
              <a:buSzPct val="100000"/>
              <a:defRPr sz="3600"/>
            </a:lvl4pPr>
            <a:lvl5pPr lvl="4" algn="l" rtl="0">
              <a:spcBef>
                <a:spcPts val="0"/>
              </a:spcBef>
              <a:buSzPct val="100000"/>
              <a:defRPr sz="3600"/>
            </a:lvl5pPr>
            <a:lvl6pPr lvl="5" algn="l" rtl="0">
              <a:spcBef>
                <a:spcPts val="0"/>
              </a:spcBef>
              <a:buSzPct val="100000"/>
              <a:defRPr sz="3600"/>
            </a:lvl6pPr>
            <a:lvl7pPr lvl="6" algn="l" rtl="0">
              <a:spcBef>
                <a:spcPts val="0"/>
              </a:spcBef>
              <a:buSzPct val="100000"/>
              <a:defRPr sz="3600"/>
            </a:lvl7pPr>
            <a:lvl8pPr lvl="7" algn="l" rtl="0">
              <a:spcBef>
                <a:spcPts val="0"/>
              </a:spcBef>
              <a:buSzPct val="100000"/>
              <a:defRPr sz="3600"/>
            </a:lvl8pPr>
            <a:lvl9pPr lvl="8" algn="l" rtl="0">
              <a:spcBef>
                <a:spcPts val="0"/>
              </a:spcBef>
              <a:buSzPct val="100000"/>
              <a:defRPr sz="3600"/>
            </a:lvl9pPr>
          </a:lstStyle>
          <a:p>
            <a:endParaRPr/>
          </a:p>
        </p:txBody>
      </p:sp>
      <p:sp>
        <p:nvSpPr>
          <p:cNvPr id="13" name="Shape 13"/>
          <p:cNvSpPr txBox="1">
            <a:spLocks noGrp="1"/>
          </p:cNvSpPr>
          <p:nvPr>
            <p:ph type="subTitle" idx="1"/>
          </p:nvPr>
        </p:nvSpPr>
        <p:spPr>
          <a:xfrm>
            <a:off x="2600400" y="4243950"/>
            <a:ext cx="5857800" cy="1046400"/>
          </a:xfrm>
          <a:prstGeom prst="rect">
            <a:avLst/>
          </a:prstGeom>
        </p:spPr>
        <p:txBody>
          <a:bodyPr lIns="91425" tIns="91425" rIns="91425" bIns="91425" anchor="t" anchorCtr="0"/>
          <a:lstStyle>
            <a:lvl1pPr lvl="0" rtl="0">
              <a:spcBef>
                <a:spcPts val="0"/>
              </a:spcBef>
              <a:buClr>
                <a:srgbClr val="8F7B87"/>
              </a:buClr>
              <a:buSzPct val="100000"/>
              <a:buNone/>
              <a:defRPr sz="2400" i="1">
                <a:solidFill>
                  <a:srgbClr val="8F7B87"/>
                </a:solidFill>
              </a:defRPr>
            </a:lvl1pPr>
            <a:lvl2pPr lvl="1" rtl="0">
              <a:spcBef>
                <a:spcPts val="0"/>
              </a:spcBef>
              <a:buClr>
                <a:srgbClr val="8F7B87"/>
              </a:buClr>
              <a:buNone/>
              <a:defRPr i="1">
                <a:solidFill>
                  <a:srgbClr val="8F7B87"/>
                </a:solidFill>
              </a:defRPr>
            </a:lvl2pPr>
            <a:lvl3pPr lvl="2" rtl="0">
              <a:spcBef>
                <a:spcPts val="0"/>
              </a:spcBef>
              <a:buClr>
                <a:srgbClr val="8F7B87"/>
              </a:buClr>
              <a:buNone/>
              <a:defRPr i="1">
                <a:solidFill>
                  <a:srgbClr val="8F7B87"/>
                </a:solidFill>
              </a:defRPr>
            </a:lvl3pPr>
            <a:lvl4pPr lvl="3" rtl="0">
              <a:spcBef>
                <a:spcPts val="0"/>
              </a:spcBef>
              <a:buClr>
                <a:srgbClr val="8F7B87"/>
              </a:buClr>
              <a:buSzPct val="100000"/>
              <a:buNone/>
              <a:defRPr sz="2400" i="1">
                <a:solidFill>
                  <a:srgbClr val="8F7B87"/>
                </a:solidFill>
              </a:defRPr>
            </a:lvl4pPr>
            <a:lvl5pPr lvl="4" rtl="0">
              <a:spcBef>
                <a:spcPts val="0"/>
              </a:spcBef>
              <a:buClr>
                <a:srgbClr val="8F7B87"/>
              </a:buClr>
              <a:buSzPct val="100000"/>
              <a:buNone/>
              <a:defRPr sz="2400" i="1">
                <a:solidFill>
                  <a:srgbClr val="8F7B87"/>
                </a:solidFill>
              </a:defRPr>
            </a:lvl5pPr>
            <a:lvl6pPr lvl="5" rtl="0">
              <a:spcBef>
                <a:spcPts val="0"/>
              </a:spcBef>
              <a:buClr>
                <a:srgbClr val="8F7B87"/>
              </a:buClr>
              <a:buSzPct val="100000"/>
              <a:buNone/>
              <a:defRPr sz="2400" i="1">
                <a:solidFill>
                  <a:srgbClr val="8F7B87"/>
                </a:solidFill>
              </a:defRPr>
            </a:lvl6pPr>
            <a:lvl7pPr lvl="6" rtl="0">
              <a:spcBef>
                <a:spcPts val="0"/>
              </a:spcBef>
              <a:buClr>
                <a:srgbClr val="8F7B87"/>
              </a:buClr>
              <a:buSzPct val="100000"/>
              <a:buNone/>
              <a:defRPr sz="2400" i="1">
                <a:solidFill>
                  <a:srgbClr val="8F7B87"/>
                </a:solidFill>
              </a:defRPr>
            </a:lvl7pPr>
            <a:lvl8pPr lvl="7" rtl="0">
              <a:spcBef>
                <a:spcPts val="0"/>
              </a:spcBef>
              <a:buClr>
                <a:srgbClr val="8F7B87"/>
              </a:buClr>
              <a:buSzPct val="100000"/>
              <a:buNone/>
              <a:defRPr sz="2400" i="1">
                <a:solidFill>
                  <a:srgbClr val="8F7B87"/>
                </a:solidFill>
              </a:defRPr>
            </a:lvl8pPr>
            <a:lvl9pPr lvl="8" rtl="0">
              <a:spcBef>
                <a:spcPts val="0"/>
              </a:spcBef>
              <a:buClr>
                <a:srgbClr val="8F7B87"/>
              </a:buClr>
              <a:buSzPct val="100000"/>
              <a:buNone/>
              <a:defRPr sz="2400" i="1">
                <a:solidFill>
                  <a:srgbClr val="8F7B87"/>
                </a:solidFill>
              </a:defRPr>
            </a:lvl9pPr>
          </a:lstStyle>
          <a:p>
            <a:endParaRPr/>
          </a:p>
        </p:txBody>
      </p:sp>
      <p:cxnSp>
        <p:nvCxnSpPr>
          <p:cNvPr id="14" name="Shape 14"/>
          <p:cNvCxnSpPr/>
          <p:nvPr/>
        </p:nvCxnSpPr>
        <p:spPr>
          <a:xfrm rot="10800000">
            <a:off x="-15990" y="3911347"/>
            <a:ext cx="24768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26350" y="1997950"/>
            <a:ext cx="3644400" cy="427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2"/>
          </p:nvPr>
        </p:nvSpPr>
        <p:spPr>
          <a:xfrm>
            <a:off x="4870698" y="1997950"/>
            <a:ext cx="3644400" cy="427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title"/>
          </p:nvPr>
        </p:nvSpPr>
        <p:spPr>
          <a:xfrm>
            <a:off x="2622900" y="150900"/>
            <a:ext cx="3898199" cy="11430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28" name="Shape 28"/>
          <p:cNvCxnSpPr/>
          <p:nvPr/>
        </p:nvCxnSpPr>
        <p:spPr>
          <a:xfrm rot="10800000">
            <a:off x="-23700" y="722400"/>
            <a:ext cx="2341800" cy="0"/>
          </a:xfrm>
          <a:prstGeom prst="straightConnector1">
            <a:avLst/>
          </a:prstGeom>
          <a:noFill/>
          <a:ln w="9525" cap="flat" cmpd="sng">
            <a:solidFill>
              <a:srgbClr val="434343"/>
            </a:solidFill>
            <a:prstDash val="solid"/>
            <a:round/>
            <a:headEnd type="oval" w="lg" len="lg"/>
            <a:tailEnd type="none" w="lg" len="lg"/>
          </a:ln>
        </p:spPr>
      </p:cxnSp>
      <p:cxnSp>
        <p:nvCxnSpPr>
          <p:cNvPr id="29" name="Shape 29"/>
          <p:cNvCxnSpPr/>
          <p:nvPr/>
        </p:nvCxnSpPr>
        <p:spPr>
          <a:xfrm>
            <a:off x="6825900" y="722400"/>
            <a:ext cx="23313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622900" y="274650"/>
            <a:ext cx="3898199" cy="1143000"/>
          </a:xfrm>
          <a:prstGeom prst="rect">
            <a:avLst/>
          </a:prstGeom>
          <a:noFill/>
          <a:ln>
            <a:noFill/>
          </a:ln>
        </p:spPr>
        <p:txBody>
          <a:bodyPr lIns="91425" tIns="91425" rIns="91425" bIns="91425" anchor="ctr" anchorCtr="0"/>
          <a:lstStyle>
            <a:lvl1pPr lvl="0"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1pPr>
            <a:lvl2pPr lvl="1"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2pPr>
            <a:lvl3pPr lvl="2"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3pPr>
            <a:lvl4pPr lvl="3"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4pPr>
            <a:lvl5pPr lvl="4"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5pPr>
            <a:lvl6pPr lvl="5"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6pPr>
            <a:lvl7pPr lvl="6"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7pPr>
            <a:lvl8pPr lvl="7"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8pPr>
            <a:lvl9pPr lvl="8" algn="ctr">
              <a:spcBef>
                <a:spcPts val="0"/>
              </a:spcBef>
              <a:buClr>
                <a:schemeClr val="dk1"/>
              </a:buClr>
              <a:buSzPct val="100000"/>
              <a:buFont typeface="Montserrat"/>
              <a:buNone/>
              <a:defRPr sz="2000" b="1">
                <a:solidFill>
                  <a:schemeClr val="dk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617100" y="1997950"/>
            <a:ext cx="7909800" cy="4287300"/>
          </a:xfrm>
          <a:prstGeom prst="rect">
            <a:avLst/>
          </a:prstGeom>
          <a:noFill/>
          <a:ln>
            <a:noFill/>
          </a:ln>
        </p:spPr>
        <p:txBody>
          <a:bodyPr lIns="91425" tIns="91425" rIns="91425" bIns="91425" anchor="t" anchorCtr="0"/>
          <a:lstStyle>
            <a:lvl1pPr lvl="0">
              <a:lnSpc>
                <a:spcPct val="115000"/>
              </a:lnSpc>
              <a:spcBef>
                <a:spcPts val="600"/>
              </a:spcBef>
              <a:buClr>
                <a:schemeClr val="dk1"/>
              </a:buClr>
              <a:buSzPct val="100000"/>
              <a:buFont typeface="PT Serif"/>
              <a:buChar char="○"/>
              <a:defRPr sz="3000">
                <a:solidFill>
                  <a:schemeClr val="dk1"/>
                </a:solidFill>
                <a:latin typeface="PT Serif"/>
                <a:ea typeface="PT Serif"/>
                <a:cs typeface="PT Serif"/>
                <a:sym typeface="PT Serif"/>
              </a:defRPr>
            </a:lvl1pPr>
            <a:lvl2pPr lvl="1">
              <a:lnSpc>
                <a:spcPct val="115000"/>
              </a:lnSpc>
              <a:spcBef>
                <a:spcPts val="480"/>
              </a:spcBef>
              <a:buClr>
                <a:schemeClr val="dk1"/>
              </a:buClr>
              <a:buSzPct val="100000"/>
              <a:buFont typeface="PT Serif"/>
              <a:buChar char="□"/>
              <a:defRPr sz="2400">
                <a:solidFill>
                  <a:schemeClr val="dk1"/>
                </a:solidFill>
                <a:latin typeface="PT Serif"/>
                <a:ea typeface="PT Serif"/>
                <a:cs typeface="PT Serif"/>
                <a:sym typeface="PT Serif"/>
              </a:defRPr>
            </a:lvl2pPr>
            <a:lvl3pPr lvl="2">
              <a:lnSpc>
                <a:spcPct val="115000"/>
              </a:lnSpc>
              <a:spcBef>
                <a:spcPts val="480"/>
              </a:spcBef>
              <a:buClr>
                <a:schemeClr val="dk1"/>
              </a:buClr>
              <a:buSzPct val="100000"/>
              <a:buFont typeface="PT Serif"/>
              <a:buChar char="○"/>
              <a:defRPr sz="2400">
                <a:solidFill>
                  <a:schemeClr val="dk1"/>
                </a:solidFill>
                <a:latin typeface="PT Serif"/>
                <a:ea typeface="PT Serif"/>
                <a:cs typeface="PT Serif"/>
                <a:sym typeface="PT Serif"/>
              </a:defRPr>
            </a:lvl3pPr>
            <a:lvl4pPr lvl="3">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4pPr>
            <a:lvl5pPr lvl="4">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5pPr>
            <a:lvl6pPr lvl="5">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6pPr>
            <a:lvl7pPr lvl="6">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7pPr>
            <a:lvl8pPr lvl="7">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8pPr>
            <a:lvl9pPr lvl="8">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clweb.org/anthology/D/D12/D12-1087.pdf" TargetMode="External"/><Relationship Id="rId3" Type="http://schemas.openxmlformats.org/officeDocument/2006/relationships/hyperlink" Target="http://www.migrationpolicy.org/programs/data-hub/charts/immigrant-population-over-time?width=1000&amp;height=850&amp;iframe=tr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634275" y="2141400"/>
            <a:ext cx="7888800" cy="1546500"/>
          </a:xfrm>
          <a:prstGeom prst="rect">
            <a:avLst/>
          </a:prstGeom>
        </p:spPr>
        <p:txBody>
          <a:bodyPr lIns="91425" tIns="91425" rIns="91425" bIns="91425" anchor="ctr" anchorCtr="0">
            <a:noAutofit/>
          </a:bodyPr>
          <a:lstStyle/>
          <a:p>
            <a:pPr lvl="0" rtl="0">
              <a:spcBef>
                <a:spcPts val="0"/>
              </a:spcBef>
              <a:buNone/>
            </a:pPr>
            <a:r>
              <a:rPr lang="en-US" dirty="0" smtClean="0"/>
              <a:t>NYT Immigration Topics through Time</a:t>
            </a:r>
            <a:endParaRPr lang="en" dirty="0"/>
          </a:p>
        </p:txBody>
      </p:sp>
      <p:sp>
        <p:nvSpPr>
          <p:cNvPr id="4" name="TextBox 3"/>
          <p:cNvSpPr txBox="1"/>
          <p:nvPr/>
        </p:nvSpPr>
        <p:spPr>
          <a:xfrm>
            <a:off x="3592838" y="5072062"/>
            <a:ext cx="1971674" cy="414398"/>
          </a:xfrm>
          <a:prstGeom prst="rect">
            <a:avLst/>
          </a:prstGeom>
          <a:noFill/>
        </p:spPr>
        <p:txBody>
          <a:bodyPr wrap="square" rtlCol="0">
            <a:spAutoFit/>
          </a:bodyPr>
          <a:lstStyle/>
          <a:p>
            <a:r>
              <a:rPr lang="en-US" sz="2000" dirty="0" smtClean="0">
                <a:solidFill>
                  <a:schemeClr val="bg1"/>
                </a:solidFill>
                <a:latin typeface="Cambria Math" charset="0"/>
                <a:ea typeface="Cambria Math" charset="0"/>
                <a:cs typeface="Cambria Math" charset="0"/>
              </a:rPr>
              <a:t>By: Will Tseng </a:t>
            </a:r>
            <a:endParaRPr lang="en-US" sz="2000" dirty="0">
              <a:solidFill>
                <a:schemeClr val="bg1"/>
              </a:solidFill>
              <a:latin typeface="Cambria Math" charset="0"/>
              <a:ea typeface="Cambria Math" charset="0"/>
              <a:cs typeface="Cambria Math"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a:p>
            <a:pPr marL="457200" lvl="0" indent="-228600" rtl="0">
              <a:spcBef>
                <a:spcPts val="0"/>
              </a:spcBef>
            </a:pPr>
            <a:r>
              <a:rPr lang="en-US" sz="2500" dirty="0"/>
              <a:t> </a:t>
            </a:r>
            <a:r>
              <a:rPr lang="en-US" sz="2500" dirty="0" smtClean="0"/>
              <a:t>1981 – 2017</a:t>
            </a:r>
          </a:p>
          <a:p>
            <a:pPr marL="457200" lvl="0" indent="-228600" rtl="0">
              <a:spcBef>
                <a:spcPts val="0"/>
              </a:spcBef>
            </a:pPr>
            <a:r>
              <a:rPr lang="en-US" sz="2500" dirty="0"/>
              <a:t> </a:t>
            </a:r>
            <a:r>
              <a:rPr lang="en-US" sz="2500" dirty="0" smtClean="0"/>
              <a:t>Scraped complete articles from NYT page</a:t>
            </a:r>
          </a:p>
          <a:p>
            <a:pPr marL="457200" lvl="0" indent="-228600" rtl="0">
              <a:spcBef>
                <a:spcPts val="0"/>
              </a:spcBef>
            </a:pPr>
            <a:endParaRPr lang="en-US" sz="2500" dirty="0"/>
          </a:p>
          <a:p>
            <a:pPr marL="457200" indent="-228600"/>
            <a:r>
              <a:rPr lang="en-US" sz="2500" dirty="0" smtClean="0"/>
              <a:t> Multiple </a:t>
            </a:r>
            <a:r>
              <a:rPr lang="en-US" sz="2500" dirty="0"/>
              <a:t>iterations due to URL no longer </a:t>
            </a:r>
            <a:r>
              <a:rPr lang="en-US" sz="2500" dirty="0" smtClean="0"/>
              <a:t>existing</a:t>
            </a:r>
          </a:p>
          <a:p>
            <a:pPr marL="457200" lvl="0" indent="-228600"/>
            <a:r>
              <a:rPr lang="en-US" sz="2500" dirty="0" smtClean="0"/>
              <a:t> NYT </a:t>
            </a:r>
            <a:r>
              <a:rPr lang="en-US" sz="2500" dirty="0"/>
              <a:t>anti-scraping measure</a:t>
            </a:r>
          </a:p>
          <a:p>
            <a:pPr marL="457200" indent="-228600"/>
            <a:endParaRPr lang="en-US" sz="2500" dirty="0"/>
          </a:p>
          <a:p>
            <a:pPr marL="457200" lvl="0" indent="-228600"/>
            <a:r>
              <a:rPr lang="en-US" sz="2400" b="1" dirty="0" smtClean="0"/>
              <a:t> Final </a:t>
            </a:r>
            <a:r>
              <a:rPr lang="en-US" sz="2400" b="1" dirty="0"/>
              <a:t>: 15,643 articles</a:t>
            </a:r>
          </a:p>
        </p:txBody>
      </p:sp>
    </p:spTree>
    <p:extLst>
      <p:ext uri="{BB962C8B-B14F-4D97-AF65-F5344CB8AC3E}">
        <p14:creationId xmlns:p14="http://schemas.microsoft.com/office/powerpoint/2010/main" val="807631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2600500" y="2720725"/>
            <a:ext cx="5857800" cy="1546500"/>
          </a:xfrm>
          <a:prstGeom prst="rect">
            <a:avLst/>
          </a:prstGeom>
        </p:spPr>
        <p:txBody>
          <a:bodyPr lIns="91425" tIns="91425" rIns="91425" bIns="91425" anchor="b" anchorCtr="0">
            <a:noAutofit/>
          </a:bodyPr>
          <a:lstStyle/>
          <a:p>
            <a:pPr lvl="0" rtl="0">
              <a:spcBef>
                <a:spcPts val="0"/>
              </a:spcBef>
              <a:buNone/>
            </a:pPr>
            <a:r>
              <a:rPr lang="en-US" sz="4800" dirty="0" smtClean="0"/>
              <a:t>Modeling</a:t>
            </a:r>
            <a:endParaRPr lang="en" sz="4800" dirty="0"/>
          </a:p>
        </p:txBody>
      </p:sp>
      <p:sp>
        <p:nvSpPr>
          <p:cNvPr id="72" name="Shape 72"/>
          <p:cNvSpPr txBox="1">
            <a:spLocks noGrp="1"/>
          </p:cNvSpPr>
          <p:nvPr>
            <p:ph type="subTitle" idx="1"/>
          </p:nvPr>
        </p:nvSpPr>
        <p:spPr>
          <a:xfrm>
            <a:off x="2600400" y="4243950"/>
            <a:ext cx="5857800"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449263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Modeling</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Initially tried PCA and K-Means together</a:t>
            </a:r>
          </a:p>
        </p:txBody>
      </p:sp>
    </p:spTree>
    <p:extLst>
      <p:ext uri="{BB962C8B-B14F-4D97-AF65-F5344CB8AC3E}">
        <p14:creationId xmlns:p14="http://schemas.microsoft.com/office/powerpoint/2010/main" val="559505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Modeling</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Initially tried PCA and K-Means together</a:t>
            </a:r>
          </a:p>
          <a:p>
            <a:pPr marL="457200" lvl="0" indent="-228600" rtl="0">
              <a:spcBef>
                <a:spcPts val="0"/>
              </a:spcBef>
            </a:pPr>
            <a:r>
              <a:rPr lang="en-US" sz="2500" dirty="0" smtClean="0"/>
              <a:t>Eventually went with TFIDF and NMF together</a:t>
            </a:r>
          </a:p>
        </p:txBody>
      </p:sp>
    </p:spTree>
    <p:extLst>
      <p:ext uri="{BB962C8B-B14F-4D97-AF65-F5344CB8AC3E}">
        <p14:creationId xmlns:p14="http://schemas.microsoft.com/office/powerpoint/2010/main" val="1709904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Modeling</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Initially tried PCA and K-Means together</a:t>
            </a:r>
          </a:p>
          <a:p>
            <a:pPr marL="457200" lvl="0" indent="-228600" rtl="0">
              <a:spcBef>
                <a:spcPts val="0"/>
              </a:spcBef>
            </a:pPr>
            <a:r>
              <a:rPr lang="en-US" sz="2500" dirty="0" smtClean="0"/>
              <a:t>Eventually went with TFIDF and NMF together</a:t>
            </a:r>
            <a:endParaRPr lang="en-US" sz="2500" dirty="0"/>
          </a:p>
          <a:p>
            <a:pPr marL="457200" lvl="0" indent="-228600" rtl="0">
              <a:spcBef>
                <a:spcPts val="0"/>
              </a:spcBef>
            </a:pPr>
            <a:r>
              <a:rPr lang="en-US" sz="2500" dirty="0" smtClean="0"/>
              <a:t> Topic Component = 7</a:t>
            </a:r>
          </a:p>
          <a:p>
            <a:pPr marL="457200" lvl="0" indent="-228600" rtl="0">
              <a:spcBef>
                <a:spcPts val="0"/>
              </a:spcBef>
            </a:pPr>
            <a:endParaRPr lang="en-US" sz="2500" dirty="0" smtClean="0"/>
          </a:p>
        </p:txBody>
      </p:sp>
    </p:spTree>
    <p:extLst>
      <p:ext uri="{BB962C8B-B14F-4D97-AF65-F5344CB8AC3E}">
        <p14:creationId xmlns:p14="http://schemas.microsoft.com/office/powerpoint/2010/main" val="61951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2600500" y="2720725"/>
            <a:ext cx="5857800" cy="1546500"/>
          </a:xfrm>
          <a:prstGeom prst="rect">
            <a:avLst/>
          </a:prstGeom>
        </p:spPr>
        <p:txBody>
          <a:bodyPr lIns="91425" tIns="91425" rIns="91425" bIns="91425" anchor="b" anchorCtr="0">
            <a:noAutofit/>
          </a:bodyPr>
          <a:lstStyle/>
          <a:p>
            <a:pPr lvl="0" rtl="0">
              <a:spcBef>
                <a:spcPts val="0"/>
              </a:spcBef>
              <a:buNone/>
            </a:pPr>
            <a:r>
              <a:rPr lang="en-US" sz="4800" dirty="0" smtClean="0"/>
              <a:t>Visualization</a:t>
            </a:r>
            <a:endParaRPr lang="en" sz="4800" dirty="0"/>
          </a:p>
        </p:txBody>
      </p:sp>
      <p:sp>
        <p:nvSpPr>
          <p:cNvPr id="72" name="Shape 72"/>
          <p:cNvSpPr txBox="1">
            <a:spLocks noGrp="1"/>
          </p:cNvSpPr>
          <p:nvPr>
            <p:ph type="subTitle" idx="1"/>
          </p:nvPr>
        </p:nvSpPr>
        <p:spPr>
          <a:xfrm>
            <a:off x="2600400" y="4243950"/>
            <a:ext cx="5857800"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142551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stretch>
            <a:fillRect/>
          </a:stretch>
        </p:blipFill>
        <p:spPr>
          <a:xfrm>
            <a:off x="-1" y="1293900"/>
            <a:ext cx="9144000" cy="4659850"/>
          </a:xfrm>
          <a:prstGeom prst="rect">
            <a:avLst/>
          </a:prstGeom>
        </p:spPr>
      </p:pic>
    </p:spTree>
    <p:extLst>
      <p:ext uri="{BB962C8B-B14F-4D97-AF65-F5344CB8AC3E}">
        <p14:creationId xmlns:p14="http://schemas.microsoft.com/office/powerpoint/2010/main" val="1285293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0" y="1293900"/>
            <a:ext cx="9144000" cy="4640809"/>
          </a:xfrm>
          <a:prstGeom prst="rect">
            <a:avLst/>
          </a:prstGeom>
        </p:spPr>
      </p:pic>
      <p:sp>
        <p:nvSpPr>
          <p:cNvPr id="6" name="Line Callout 1 5"/>
          <p:cNvSpPr/>
          <p:nvPr/>
        </p:nvSpPr>
        <p:spPr>
          <a:xfrm>
            <a:off x="2464905" y="3968623"/>
            <a:ext cx="1959261" cy="1517778"/>
          </a:xfrm>
          <a:prstGeom prst="borderCallout1">
            <a:avLst>
              <a:gd name="adj1" fmla="val -67406"/>
              <a:gd name="adj2" fmla="val 80815"/>
              <a:gd name="adj3" fmla="val 784"/>
              <a:gd name="adj4" fmla="val 60217"/>
            </a:avLst>
          </a:prstGeom>
          <a:noFill/>
          <a:ln>
            <a:solidFill>
              <a:srgbClr val="25B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64905" y="3968622"/>
            <a:ext cx="1959262" cy="1600438"/>
          </a:xfrm>
          <a:prstGeom prst="rect">
            <a:avLst/>
          </a:prstGeom>
          <a:noFill/>
          <a:ln>
            <a:noFill/>
          </a:ln>
        </p:spPr>
        <p:txBody>
          <a:bodyPr wrap="square" rtlCol="0">
            <a:spAutoFit/>
          </a:bodyPr>
          <a:lstStyle/>
          <a:p>
            <a:r>
              <a:rPr lang="en-US" dirty="0" err="1"/>
              <a:t>muslim</a:t>
            </a:r>
            <a:r>
              <a:rPr lang="en-US" dirty="0"/>
              <a:t>', '</a:t>
            </a:r>
            <a:r>
              <a:rPr lang="en-US" dirty="0" err="1"/>
              <a:t>qaeda</a:t>
            </a:r>
            <a:r>
              <a:rPr lang="en-US" dirty="0"/>
              <a:t>', '</a:t>
            </a:r>
            <a:r>
              <a:rPr lang="en-US" dirty="0" err="1"/>
              <a:t>american</a:t>
            </a:r>
            <a:r>
              <a:rPr lang="en-US" dirty="0"/>
              <a:t>', </a:t>
            </a:r>
            <a:endParaRPr lang="en-US" dirty="0" smtClean="0"/>
          </a:p>
          <a:p>
            <a:r>
              <a:rPr lang="en-US" dirty="0" smtClean="0"/>
              <a:t>'</a:t>
            </a:r>
            <a:r>
              <a:rPr lang="en-US" dirty="0" err="1" smtClean="0"/>
              <a:t>islam</a:t>
            </a:r>
            <a:r>
              <a:rPr lang="en-US" dirty="0" smtClean="0"/>
              <a:t>',’bin</a:t>
            </a:r>
            <a:r>
              <a:rPr lang="en-US" dirty="0"/>
              <a:t>’, 'laden’, 'swear', '</a:t>
            </a:r>
            <a:r>
              <a:rPr lang="en-US" dirty="0" err="1"/>
              <a:t>koran</a:t>
            </a:r>
            <a:r>
              <a:rPr lang="en-US" dirty="0"/>
              <a:t>', </a:t>
            </a:r>
            <a:r>
              <a:rPr lang="en-US" dirty="0" smtClean="0"/>
              <a:t>'</a:t>
            </a:r>
            <a:r>
              <a:rPr lang="en-US" dirty="0" err="1" smtClean="0"/>
              <a:t>moussaoui</a:t>
            </a:r>
            <a:r>
              <a:rPr lang="en-US" dirty="0" smtClean="0"/>
              <a:t>’,</a:t>
            </a:r>
          </a:p>
          <a:p>
            <a:r>
              <a:rPr lang="en-US" dirty="0" smtClean="0"/>
              <a:t>‘</a:t>
            </a:r>
            <a:r>
              <a:rPr lang="en-US" dirty="0" err="1" smtClean="0"/>
              <a:t>abu</a:t>
            </a:r>
            <a:r>
              <a:rPr lang="en-US" dirty="0" smtClean="0"/>
              <a:t> </a:t>
            </a:r>
            <a:r>
              <a:rPr lang="en-US" dirty="0" err="1" smtClean="0"/>
              <a:t>maizar</a:t>
            </a:r>
            <a:r>
              <a:rPr lang="en-US" dirty="0" smtClean="0"/>
              <a:t>’</a:t>
            </a:r>
          </a:p>
          <a:p>
            <a:endParaRPr lang="en-US" dirty="0"/>
          </a:p>
        </p:txBody>
      </p:sp>
      <p:cxnSp>
        <p:nvCxnSpPr>
          <p:cNvPr id="12" name="Straight Connector 11"/>
          <p:cNvCxnSpPr/>
          <p:nvPr/>
        </p:nvCxnSpPr>
        <p:spPr>
          <a:xfrm>
            <a:off x="3313043" y="3164490"/>
            <a:ext cx="79514" cy="804132"/>
          </a:xfrm>
          <a:prstGeom prst="line">
            <a:avLst/>
          </a:prstGeom>
          <a:ln w="28575">
            <a:solidFill>
              <a:srgbClr val="00B0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16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92696"/>
            <a:ext cx="9144000" cy="4823169"/>
          </a:xfrm>
          <a:prstGeom prst="rect">
            <a:avLst/>
          </a:prstGeom>
          <a:ln>
            <a:noFill/>
          </a:ln>
        </p:spPr>
      </p:pic>
      <p:sp>
        <p:nvSpPr>
          <p:cNvPr id="7" name="Line Callout 1 6"/>
          <p:cNvSpPr/>
          <p:nvPr/>
        </p:nvSpPr>
        <p:spPr>
          <a:xfrm>
            <a:off x="2464903" y="3137405"/>
            <a:ext cx="1643269" cy="1169551"/>
          </a:xfrm>
          <a:prstGeom prst="borderCallout1">
            <a:avLst>
              <a:gd name="adj1" fmla="val 100505"/>
              <a:gd name="adj2" fmla="val 46668"/>
              <a:gd name="adj3" fmla="val 152741"/>
              <a:gd name="adj4" fmla="val -23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97424" y="3137405"/>
            <a:ext cx="1510748" cy="1169551"/>
          </a:xfrm>
          <a:prstGeom prst="rect">
            <a:avLst/>
          </a:prstGeom>
          <a:noFill/>
        </p:spPr>
        <p:txBody>
          <a:bodyPr wrap="square" rtlCol="0">
            <a:spAutoFit/>
          </a:bodyPr>
          <a:lstStyle/>
          <a:p>
            <a:r>
              <a:rPr lang="en-US" dirty="0"/>
              <a:t>'east </a:t>
            </a:r>
            <a:r>
              <a:rPr lang="en-US" dirty="0" err="1"/>
              <a:t>germani</a:t>
            </a:r>
            <a:r>
              <a:rPr lang="en-US" dirty="0"/>
              <a:t>', 'west', '</a:t>
            </a:r>
            <a:r>
              <a:rPr lang="en-US" dirty="0" err="1"/>
              <a:t>german</a:t>
            </a:r>
            <a:r>
              <a:rPr lang="en-US" dirty="0"/>
              <a:t>', 'east </a:t>
            </a:r>
            <a:r>
              <a:rPr lang="en-US" dirty="0" err="1"/>
              <a:t>german</a:t>
            </a:r>
            <a:r>
              <a:rPr lang="en-US" dirty="0"/>
              <a:t>', 'west </a:t>
            </a:r>
            <a:r>
              <a:rPr lang="en-US" dirty="0" err="1"/>
              <a:t>germani</a:t>
            </a:r>
            <a:r>
              <a:rPr lang="en-US" dirty="0"/>
              <a:t>', '</a:t>
            </a:r>
            <a:r>
              <a:rPr lang="en-US" dirty="0" err="1"/>
              <a:t>germani</a:t>
            </a:r>
            <a:r>
              <a:rPr lang="en-US" dirty="0"/>
              <a:t>', 'east',</a:t>
            </a:r>
          </a:p>
        </p:txBody>
      </p:sp>
      <p:sp>
        <p:nvSpPr>
          <p:cNvPr id="9" name="Line Callout 1 8"/>
          <p:cNvSpPr/>
          <p:nvPr/>
        </p:nvSpPr>
        <p:spPr>
          <a:xfrm>
            <a:off x="549964" y="3029679"/>
            <a:ext cx="1643269" cy="1169551"/>
          </a:xfrm>
          <a:prstGeom prst="borderCallout1">
            <a:avLst>
              <a:gd name="adj1" fmla="val 99372"/>
              <a:gd name="adj2" fmla="val 49087"/>
              <a:gd name="adj3" fmla="val 133478"/>
              <a:gd name="adj4" fmla="val 287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9964" y="3177828"/>
            <a:ext cx="1643269" cy="954107"/>
          </a:xfrm>
          <a:prstGeom prst="rect">
            <a:avLst/>
          </a:prstGeom>
          <a:noFill/>
        </p:spPr>
        <p:txBody>
          <a:bodyPr wrap="square" rtlCol="0">
            <a:spAutoFit/>
          </a:bodyPr>
          <a:lstStyle/>
          <a:p>
            <a:r>
              <a:rPr lang="en-US" dirty="0"/>
              <a:t>'</a:t>
            </a:r>
            <a:r>
              <a:rPr lang="en-US" dirty="0" err="1"/>
              <a:t>mexico</a:t>
            </a:r>
            <a:r>
              <a:rPr lang="en-US" dirty="0"/>
              <a:t>', 'border patrol', 'drug', '</a:t>
            </a:r>
            <a:r>
              <a:rPr lang="en-US" dirty="0" err="1"/>
              <a:t>texa</a:t>
            </a:r>
            <a:r>
              <a:rPr lang="en-US" dirty="0"/>
              <a:t>', 'patrol', </a:t>
            </a:r>
            <a:r>
              <a:rPr lang="en-US" dirty="0" smtClean="0"/>
              <a:t>'status', </a:t>
            </a:r>
            <a:r>
              <a:rPr lang="en-US" dirty="0"/>
              <a:t>'employ'</a:t>
            </a:r>
          </a:p>
        </p:txBody>
      </p:sp>
      <p:sp>
        <p:nvSpPr>
          <p:cNvPr id="13" name="Line Callout 1 12"/>
          <p:cNvSpPr/>
          <p:nvPr/>
        </p:nvSpPr>
        <p:spPr>
          <a:xfrm>
            <a:off x="4572000" y="3614456"/>
            <a:ext cx="1643269" cy="1169551"/>
          </a:xfrm>
          <a:prstGeom prst="borderCallout1">
            <a:avLst>
              <a:gd name="adj1" fmla="val 66512"/>
              <a:gd name="adj2" fmla="val -106"/>
              <a:gd name="adj3" fmla="val 147074"/>
              <a:gd name="adj4" fmla="val -111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572000" y="3614455"/>
            <a:ext cx="1596884" cy="1169551"/>
          </a:xfrm>
          <a:prstGeom prst="rect">
            <a:avLst/>
          </a:prstGeom>
          <a:noFill/>
        </p:spPr>
        <p:txBody>
          <a:bodyPr wrap="square" rtlCol="0">
            <a:spAutoFit/>
          </a:bodyPr>
          <a:lstStyle/>
          <a:p>
            <a:r>
              <a:rPr lang="en-US" dirty="0"/>
              <a:t>'trade </a:t>
            </a:r>
            <a:r>
              <a:rPr lang="en-US" dirty="0" err="1"/>
              <a:t>agr</a:t>
            </a:r>
            <a:r>
              <a:rPr lang="en-US" dirty="0"/>
              <a:t>', 'trade', </a:t>
            </a:r>
            <a:r>
              <a:rPr lang="en-US" dirty="0" smtClean="0"/>
              <a:t>'</a:t>
            </a:r>
            <a:r>
              <a:rPr lang="en-US" dirty="0" err="1" smtClean="0"/>
              <a:t>mexico</a:t>
            </a:r>
            <a:r>
              <a:rPr lang="en-US" dirty="0" smtClean="0"/>
              <a:t>’,</a:t>
            </a:r>
          </a:p>
          <a:p>
            <a:r>
              <a:rPr lang="en-US" dirty="0" smtClean="0"/>
              <a:t>'agreement</a:t>
            </a:r>
            <a:r>
              <a:rPr lang="en-US" dirty="0"/>
              <a:t>', '</a:t>
            </a:r>
            <a:r>
              <a:rPr lang="en-US" dirty="0" err="1"/>
              <a:t>clinton</a:t>
            </a:r>
            <a:r>
              <a:rPr lang="en-US" dirty="0"/>
              <a:t>', </a:t>
            </a:r>
            <a:r>
              <a:rPr lang="en-US" dirty="0" smtClean="0"/>
              <a:t>'</a:t>
            </a:r>
            <a:r>
              <a:rPr lang="en-US" dirty="0" err="1" smtClean="0"/>
              <a:t>presid</a:t>
            </a:r>
            <a:r>
              <a:rPr lang="en-US" dirty="0" smtClean="0"/>
              <a:t>’</a:t>
            </a:r>
          </a:p>
          <a:p>
            <a:r>
              <a:rPr lang="en-US" dirty="0"/>
              <a:t>'bush</a:t>
            </a:r>
            <a:r>
              <a:rPr lang="en-US" dirty="0" smtClean="0"/>
              <a:t>', 'congress</a:t>
            </a:r>
            <a:r>
              <a:rPr lang="en-US" dirty="0"/>
              <a:t>'</a:t>
            </a:r>
          </a:p>
        </p:txBody>
      </p:sp>
      <p:sp>
        <p:nvSpPr>
          <p:cNvPr id="15" name="Title 3"/>
          <p:cNvSpPr>
            <a:spLocks noGrp="1"/>
          </p:cNvSpPr>
          <p:nvPr>
            <p:ph type="title"/>
          </p:nvPr>
        </p:nvSpPr>
        <p:spPr>
          <a:xfrm>
            <a:off x="2622900" y="150900"/>
            <a:ext cx="3898199" cy="1143000"/>
          </a:xfrm>
        </p:spPr>
        <p:txBody>
          <a:bodyPr/>
          <a:lstStyle/>
          <a:p>
            <a:endParaRPr lang="en-US"/>
          </a:p>
        </p:txBody>
      </p:sp>
    </p:spTree>
    <p:extLst>
      <p:ext uri="{BB962C8B-B14F-4D97-AF65-F5344CB8AC3E}">
        <p14:creationId xmlns:p14="http://schemas.microsoft.com/office/powerpoint/2010/main" val="1853657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1293900"/>
            <a:ext cx="9144000" cy="4676880"/>
          </a:xfrm>
          <a:prstGeom prst="rect">
            <a:avLst/>
          </a:prstGeom>
        </p:spPr>
      </p:pic>
      <p:sp>
        <p:nvSpPr>
          <p:cNvPr id="6" name="Line Callout 1 5"/>
          <p:cNvSpPr/>
          <p:nvPr/>
        </p:nvSpPr>
        <p:spPr>
          <a:xfrm>
            <a:off x="4068417" y="2739812"/>
            <a:ext cx="2146851" cy="1169551"/>
          </a:xfrm>
          <a:prstGeom prst="borderCallout1">
            <a:avLst>
              <a:gd name="adj1" fmla="val 101638"/>
              <a:gd name="adj2" fmla="val 87797"/>
              <a:gd name="adj3" fmla="val 193531"/>
              <a:gd name="adj4" fmla="val 128995"/>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68417" y="2739812"/>
            <a:ext cx="2146851" cy="954107"/>
          </a:xfrm>
          <a:prstGeom prst="rect">
            <a:avLst/>
          </a:prstGeom>
          <a:noFill/>
        </p:spPr>
        <p:txBody>
          <a:bodyPr wrap="square" rtlCol="0">
            <a:spAutoFit/>
          </a:bodyPr>
          <a:lstStyle/>
          <a:p>
            <a:r>
              <a:rPr lang="en-US" dirty="0"/>
              <a:t>'deport', 'arrest’, </a:t>
            </a:r>
            <a:r>
              <a:rPr lang="en-US" dirty="0" smtClean="0"/>
              <a:t>'</a:t>
            </a:r>
            <a:r>
              <a:rPr lang="en-US" dirty="0" err="1" smtClean="0"/>
              <a:t>secur</a:t>
            </a:r>
            <a:r>
              <a:rPr lang="en-US" dirty="0"/>
              <a:t>’, 'ban', '</a:t>
            </a:r>
            <a:r>
              <a:rPr lang="en-US" dirty="0" err="1"/>
              <a:t>polic</a:t>
            </a:r>
            <a:r>
              <a:rPr lang="en-US" dirty="0"/>
              <a:t>', 'travel ban', '</a:t>
            </a:r>
            <a:r>
              <a:rPr lang="en-US" dirty="0" err="1"/>
              <a:t>enforc</a:t>
            </a:r>
            <a:r>
              <a:rPr lang="en-US" dirty="0"/>
              <a:t>’, 'border’, ‘detain’, '</a:t>
            </a:r>
            <a:r>
              <a:rPr lang="en-US" dirty="0" err="1"/>
              <a:t>persecut</a:t>
            </a:r>
            <a:r>
              <a:rPr lang="en-US" dirty="0"/>
              <a:t>’, 'refuge'</a:t>
            </a:r>
          </a:p>
        </p:txBody>
      </p:sp>
    </p:spTree>
    <p:extLst>
      <p:ext uri="{BB962C8B-B14F-4D97-AF65-F5344CB8AC3E}">
        <p14:creationId xmlns:p14="http://schemas.microsoft.com/office/powerpoint/2010/main" val="1969634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2600500" y="2720725"/>
            <a:ext cx="5857800" cy="1546500"/>
          </a:xfrm>
          <a:prstGeom prst="rect">
            <a:avLst/>
          </a:prstGeom>
        </p:spPr>
        <p:txBody>
          <a:bodyPr lIns="91425" tIns="91425" rIns="91425" bIns="91425" anchor="b" anchorCtr="0">
            <a:noAutofit/>
          </a:bodyPr>
          <a:lstStyle/>
          <a:p>
            <a:pPr lvl="0"/>
            <a:r>
              <a:rPr lang="en-US" sz="4800" dirty="0"/>
              <a:t>Purpose and Goal</a:t>
            </a:r>
            <a:endParaRPr lang="en" sz="4800" dirty="0"/>
          </a:p>
        </p:txBody>
      </p:sp>
      <p:sp>
        <p:nvSpPr>
          <p:cNvPr id="72" name="Shape 72"/>
          <p:cNvSpPr txBox="1">
            <a:spLocks noGrp="1"/>
          </p:cNvSpPr>
          <p:nvPr>
            <p:ph type="subTitle" idx="1"/>
          </p:nvPr>
        </p:nvSpPr>
        <p:spPr>
          <a:xfrm>
            <a:off x="2600400" y="4243950"/>
            <a:ext cx="5857800"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8544136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1293900"/>
            <a:ext cx="9144000" cy="4668293"/>
          </a:xfrm>
          <a:prstGeom prst="rect">
            <a:avLst/>
          </a:prstGeom>
        </p:spPr>
      </p:pic>
      <p:sp>
        <p:nvSpPr>
          <p:cNvPr id="6" name="TextBox 5"/>
          <p:cNvSpPr txBox="1"/>
          <p:nvPr/>
        </p:nvSpPr>
        <p:spPr>
          <a:xfrm>
            <a:off x="1948070" y="3882887"/>
            <a:ext cx="1669773" cy="954107"/>
          </a:xfrm>
          <a:prstGeom prst="rect">
            <a:avLst/>
          </a:prstGeom>
          <a:noFill/>
        </p:spPr>
        <p:txBody>
          <a:bodyPr wrap="square" rtlCol="0">
            <a:spAutoFit/>
          </a:bodyPr>
          <a:lstStyle/>
          <a:p>
            <a:r>
              <a:rPr lang="en-US" dirty="0"/>
              <a:t>'vote', '</a:t>
            </a:r>
            <a:r>
              <a:rPr lang="en-US" dirty="0" err="1"/>
              <a:t>treati</a:t>
            </a:r>
            <a:r>
              <a:rPr lang="en-US" dirty="0"/>
              <a:t>', '</a:t>
            </a:r>
            <a:r>
              <a:rPr lang="en-US" dirty="0" err="1"/>
              <a:t>french</a:t>
            </a:r>
            <a:r>
              <a:rPr lang="en-US" dirty="0"/>
              <a:t>', 'franc', '</a:t>
            </a:r>
            <a:r>
              <a:rPr lang="en-US" dirty="0" err="1"/>
              <a:t>parti</a:t>
            </a:r>
            <a:r>
              <a:rPr lang="en-US" dirty="0"/>
              <a:t>', '</a:t>
            </a:r>
            <a:r>
              <a:rPr lang="en-US" dirty="0" err="1"/>
              <a:t>commun</a:t>
            </a:r>
            <a:r>
              <a:rPr lang="en-US" dirty="0"/>
              <a:t>', '</a:t>
            </a:r>
            <a:r>
              <a:rPr lang="en-US" dirty="0" err="1"/>
              <a:t>europ</a:t>
            </a:r>
            <a:r>
              <a:rPr lang="en-US" dirty="0"/>
              <a:t>', '</a:t>
            </a:r>
            <a:r>
              <a:rPr lang="en-US" dirty="0" err="1"/>
              <a:t>european</a:t>
            </a:r>
            <a:r>
              <a:rPr lang="en-US" dirty="0"/>
              <a:t>'</a:t>
            </a:r>
          </a:p>
        </p:txBody>
      </p:sp>
      <p:sp>
        <p:nvSpPr>
          <p:cNvPr id="8" name="Line Callout 1 7"/>
          <p:cNvSpPr/>
          <p:nvPr/>
        </p:nvSpPr>
        <p:spPr>
          <a:xfrm>
            <a:off x="1948070" y="3882887"/>
            <a:ext cx="1643269" cy="954107"/>
          </a:xfrm>
          <a:prstGeom prst="borderCallout1">
            <a:avLst>
              <a:gd name="adj1" fmla="val -145253"/>
              <a:gd name="adj2" fmla="val 28913"/>
              <a:gd name="adj3" fmla="val -31"/>
              <a:gd name="adj4" fmla="val 44895"/>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Callout 1 8"/>
          <p:cNvSpPr/>
          <p:nvPr/>
        </p:nvSpPr>
        <p:spPr>
          <a:xfrm>
            <a:off x="4890053" y="3882887"/>
            <a:ext cx="1835426" cy="1596887"/>
          </a:xfrm>
          <a:prstGeom prst="borderCallout1">
            <a:avLst>
              <a:gd name="adj1" fmla="val -69387"/>
              <a:gd name="adj2" fmla="val 107235"/>
              <a:gd name="adj3" fmla="val 240"/>
              <a:gd name="adj4" fmla="val 76346"/>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16558" y="3882887"/>
            <a:ext cx="1808921" cy="1384995"/>
          </a:xfrm>
          <a:prstGeom prst="rect">
            <a:avLst/>
          </a:prstGeom>
          <a:noFill/>
        </p:spPr>
        <p:txBody>
          <a:bodyPr wrap="square" rtlCol="0">
            <a:spAutoFit/>
          </a:bodyPr>
          <a:lstStyle/>
          <a:p>
            <a:r>
              <a:rPr lang="en-US" dirty="0"/>
              <a:t>'union', '</a:t>
            </a:r>
            <a:r>
              <a:rPr lang="en-US" dirty="0" err="1"/>
              <a:t>britain</a:t>
            </a:r>
            <a:r>
              <a:rPr lang="en-US" dirty="0"/>
              <a:t>', '</a:t>
            </a:r>
            <a:r>
              <a:rPr lang="en-US" dirty="0" err="1"/>
              <a:t>parti</a:t>
            </a:r>
            <a:r>
              <a:rPr lang="en-US" dirty="0"/>
              <a:t>', '</a:t>
            </a:r>
            <a:r>
              <a:rPr lang="en-US" dirty="0" err="1"/>
              <a:t>labour</a:t>
            </a:r>
            <a:r>
              <a:rPr lang="en-US" dirty="0"/>
              <a:t>', '</a:t>
            </a:r>
            <a:r>
              <a:rPr lang="en-US" dirty="0" err="1"/>
              <a:t>european</a:t>
            </a:r>
            <a:r>
              <a:rPr lang="en-US" dirty="0"/>
              <a:t> union', '</a:t>
            </a:r>
            <a:r>
              <a:rPr lang="en-US" dirty="0" err="1"/>
              <a:t>brexit</a:t>
            </a:r>
            <a:r>
              <a:rPr lang="en-US" dirty="0"/>
              <a:t>', </a:t>
            </a:r>
            <a:r>
              <a:rPr lang="en-US" dirty="0" smtClean="0"/>
              <a:t>'macron</a:t>
            </a:r>
            <a:r>
              <a:rPr lang="en-US" dirty="0"/>
              <a:t>', '</a:t>
            </a:r>
            <a:r>
              <a:rPr lang="en-US" dirty="0" err="1"/>
              <a:t>french</a:t>
            </a:r>
            <a:r>
              <a:rPr lang="en-US" dirty="0"/>
              <a:t>', </a:t>
            </a:r>
            <a:r>
              <a:rPr lang="en-US" dirty="0" smtClean="0"/>
              <a:t>'pen’,'</a:t>
            </a:r>
            <a:r>
              <a:rPr lang="en-US" dirty="0" err="1" smtClean="0"/>
              <a:t>parti</a:t>
            </a:r>
            <a:r>
              <a:rPr lang="en-US" dirty="0"/>
              <a:t>', '</a:t>
            </a:r>
            <a:r>
              <a:rPr lang="en-US" dirty="0" err="1"/>
              <a:t>italian</a:t>
            </a:r>
            <a:r>
              <a:rPr lang="en-US" dirty="0"/>
              <a:t>', 'migrant', </a:t>
            </a:r>
          </a:p>
        </p:txBody>
      </p:sp>
    </p:spTree>
    <p:extLst>
      <p:ext uri="{BB962C8B-B14F-4D97-AF65-F5344CB8AC3E}">
        <p14:creationId xmlns:p14="http://schemas.microsoft.com/office/powerpoint/2010/main" val="1070243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1293900"/>
            <a:ext cx="9144000" cy="4721713"/>
          </a:xfrm>
          <a:prstGeom prst="rect">
            <a:avLst/>
          </a:prstGeom>
        </p:spPr>
      </p:pic>
      <p:sp>
        <p:nvSpPr>
          <p:cNvPr id="6" name="Line Callout 1 5"/>
          <p:cNvSpPr/>
          <p:nvPr/>
        </p:nvSpPr>
        <p:spPr>
          <a:xfrm>
            <a:off x="3909391" y="4558749"/>
            <a:ext cx="2611707" cy="954156"/>
          </a:xfrm>
          <a:prstGeom prst="borderCallout1">
            <a:avLst>
              <a:gd name="adj1" fmla="val -125183"/>
              <a:gd name="adj2" fmla="val 119083"/>
              <a:gd name="adj3" fmla="val 52043"/>
              <a:gd name="adj4" fmla="val 9977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09391" y="4712876"/>
            <a:ext cx="2611707" cy="738664"/>
          </a:xfrm>
          <a:prstGeom prst="rect">
            <a:avLst/>
          </a:prstGeom>
          <a:noFill/>
        </p:spPr>
        <p:txBody>
          <a:bodyPr wrap="square" rtlCol="0">
            <a:spAutoFit/>
          </a:bodyPr>
          <a:lstStyle/>
          <a:p>
            <a:r>
              <a:rPr lang="en-US" dirty="0"/>
              <a:t>'tech', 'republican', </a:t>
            </a:r>
            <a:r>
              <a:rPr lang="en-US" dirty="0" smtClean="0"/>
              <a:t>'white</a:t>
            </a:r>
            <a:r>
              <a:rPr lang="en-US" dirty="0"/>
              <a:t>', 'democrat', 'trump', 'white </a:t>
            </a:r>
            <a:r>
              <a:rPr lang="en-US" dirty="0" err="1"/>
              <a:t>hous</a:t>
            </a:r>
            <a:r>
              <a:rPr lang="en-US" dirty="0"/>
              <a:t>', '</a:t>
            </a:r>
            <a:r>
              <a:rPr lang="en-US" dirty="0" err="1"/>
              <a:t>conserv</a:t>
            </a:r>
            <a:r>
              <a:rPr lang="en-US" dirty="0"/>
              <a:t>’, </a:t>
            </a:r>
            <a:r>
              <a:rPr lang="en-US" dirty="0" smtClean="0"/>
              <a:t>'</a:t>
            </a:r>
            <a:r>
              <a:rPr lang="en-US" dirty="0" err="1" smtClean="0"/>
              <a:t>rubio</a:t>
            </a:r>
            <a:r>
              <a:rPr lang="en-US" dirty="0" smtClean="0"/>
              <a:t>’,’</a:t>
            </a:r>
            <a:r>
              <a:rPr lang="en-US" dirty="0" err="1" smtClean="0"/>
              <a:t>miami</a:t>
            </a:r>
            <a:endParaRPr lang="en-US" dirty="0"/>
          </a:p>
        </p:txBody>
      </p:sp>
    </p:spTree>
    <p:extLst>
      <p:ext uri="{BB962C8B-B14F-4D97-AF65-F5344CB8AC3E}">
        <p14:creationId xmlns:p14="http://schemas.microsoft.com/office/powerpoint/2010/main" val="1164577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1293900"/>
            <a:ext cx="9144000" cy="4740482"/>
          </a:xfrm>
          <a:prstGeom prst="rect">
            <a:avLst/>
          </a:prstGeom>
        </p:spPr>
      </p:pic>
      <p:sp>
        <p:nvSpPr>
          <p:cNvPr id="6" name="Line Callout 1 5"/>
          <p:cNvSpPr/>
          <p:nvPr/>
        </p:nvSpPr>
        <p:spPr>
          <a:xfrm>
            <a:off x="3266145" y="1959821"/>
            <a:ext cx="2611707" cy="1141187"/>
          </a:xfrm>
          <a:prstGeom prst="borderCallout1">
            <a:avLst>
              <a:gd name="adj1" fmla="val 147175"/>
              <a:gd name="adj2" fmla="val 138363"/>
              <a:gd name="adj3" fmla="val 52023"/>
              <a:gd name="adj4" fmla="val 100279"/>
            </a:avLst>
          </a:prstGeom>
          <a:noFill/>
          <a:ln>
            <a:solidFill>
              <a:srgbClr val="FF6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66145" y="1959822"/>
            <a:ext cx="2611707" cy="1169551"/>
          </a:xfrm>
          <a:prstGeom prst="rect">
            <a:avLst/>
          </a:prstGeom>
          <a:noFill/>
        </p:spPr>
        <p:txBody>
          <a:bodyPr wrap="square" rtlCol="0">
            <a:spAutoFit/>
          </a:bodyPr>
          <a:lstStyle/>
          <a:p>
            <a:r>
              <a:rPr lang="en-US" dirty="0"/>
              <a:t>'children', '</a:t>
            </a:r>
            <a:r>
              <a:rPr lang="en-US" dirty="0" err="1"/>
              <a:t>american</a:t>
            </a:r>
            <a:r>
              <a:rPr lang="en-US" dirty="0"/>
              <a:t>', '</a:t>
            </a:r>
            <a:r>
              <a:rPr lang="en-US" dirty="0" err="1"/>
              <a:t>famili</a:t>
            </a:r>
            <a:r>
              <a:rPr lang="en-US" dirty="0"/>
              <a:t>', '</a:t>
            </a:r>
            <a:r>
              <a:rPr lang="en-US" dirty="0" err="1"/>
              <a:t>polic</a:t>
            </a:r>
            <a:r>
              <a:rPr lang="en-US" dirty="0"/>
              <a:t>', 'just', '</a:t>
            </a:r>
            <a:r>
              <a:rPr lang="en-US" dirty="0" err="1"/>
              <a:t>peopl</a:t>
            </a:r>
            <a:r>
              <a:rPr lang="en-US" dirty="0"/>
              <a:t>', 'park', 'exhibit', </a:t>
            </a:r>
            <a:r>
              <a:rPr lang="en-US" dirty="0" smtClean="0"/>
              <a:t>'org</a:t>
            </a:r>
            <a:r>
              <a:rPr lang="en-US" dirty="0"/>
              <a:t>', 'street', 'food', </a:t>
            </a:r>
            <a:r>
              <a:rPr lang="en-US" dirty="0" smtClean="0"/>
              <a:t>'</a:t>
            </a:r>
            <a:r>
              <a:rPr lang="en-US" dirty="0"/>
              <a:t>church’, </a:t>
            </a:r>
            <a:r>
              <a:rPr lang="en-US" dirty="0" smtClean="0"/>
              <a:t>'way’, 'home</a:t>
            </a:r>
            <a:r>
              <a:rPr lang="en-US" dirty="0"/>
              <a:t>', 'dream', 'school', </a:t>
            </a:r>
            <a:r>
              <a:rPr lang="en-US" dirty="0" smtClean="0"/>
              <a:t>'student’,</a:t>
            </a:r>
            <a:endParaRPr lang="en-US" dirty="0"/>
          </a:p>
        </p:txBody>
      </p:sp>
    </p:spTree>
    <p:extLst>
      <p:ext uri="{BB962C8B-B14F-4D97-AF65-F5344CB8AC3E}">
        <p14:creationId xmlns:p14="http://schemas.microsoft.com/office/powerpoint/2010/main" val="1629428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2600500" y="2720725"/>
            <a:ext cx="5857800" cy="1546500"/>
          </a:xfrm>
          <a:prstGeom prst="rect">
            <a:avLst/>
          </a:prstGeom>
        </p:spPr>
        <p:txBody>
          <a:bodyPr lIns="91425" tIns="91425" rIns="91425" bIns="91425" anchor="b" anchorCtr="0">
            <a:noAutofit/>
          </a:bodyPr>
          <a:lstStyle/>
          <a:p>
            <a:pPr lvl="0" rtl="0">
              <a:spcBef>
                <a:spcPts val="0"/>
              </a:spcBef>
              <a:buNone/>
            </a:pPr>
            <a:r>
              <a:rPr lang="en-US" sz="4800" dirty="0" smtClean="0"/>
              <a:t>Have </a:t>
            </a:r>
            <a:r>
              <a:rPr lang="en-US" sz="4800" dirty="0" smtClean="0"/>
              <a:t>immigration issues become more political?</a:t>
            </a:r>
            <a:endParaRPr lang="en" sz="4800" dirty="0"/>
          </a:p>
        </p:txBody>
      </p:sp>
    </p:spTree>
    <p:extLst>
      <p:ext uri="{BB962C8B-B14F-4D97-AF65-F5344CB8AC3E}">
        <p14:creationId xmlns:p14="http://schemas.microsoft.com/office/powerpoint/2010/main" val="1984191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00" dirty="0" smtClean="0"/>
              <a:t>Early 1980s</a:t>
            </a:r>
            <a:endParaRPr lang="en-US" sz="3500" dirty="0"/>
          </a:p>
        </p:txBody>
      </p:sp>
      <p:pic>
        <p:nvPicPr>
          <p:cNvPr id="5" name="Picture 4"/>
          <p:cNvPicPr>
            <a:picLocks noChangeAspect="1"/>
          </p:cNvPicPr>
          <p:nvPr/>
        </p:nvPicPr>
        <p:blipFill>
          <a:blip r:embed="rId3"/>
          <a:stretch>
            <a:fillRect/>
          </a:stretch>
        </p:blipFill>
        <p:spPr>
          <a:xfrm>
            <a:off x="0" y="1293900"/>
            <a:ext cx="9144000" cy="5173714"/>
          </a:xfrm>
          <a:prstGeom prst="rect">
            <a:avLst/>
          </a:prstGeom>
        </p:spPr>
      </p:pic>
    </p:spTree>
    <p:extLst>
      <p:ext uri="{BB962C8B-B14F-4D97-AF65-F5344CB8AC3E}">
        <p14:creationId xmlns:p14="http://schemas.microsoft.com/office/powerpoint/2010/main" val="11247124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00" dirty="0" smtClean="0"/>
              <a:t>2017</a:t>
            </a:r>
            <a:endParaRPr lang="en-US" sz="3500" dirty="0"/>
          </a:p>
        </p:txBody>
      </p:sp>
      <p:pic>
        <p:nvPicPr>
          <p:cNvPr id="2" name="Picture 1"/>
          <p:cNvPicPr>
            <a:picLocks noChangeAspect="1"/>
          </p:cNvPicPr>
          <p:nvPr/>
        </p:nvPicPr>
        <p:blipFill>
          <a:blip r:embed="rId3"/>
          <a:stretch>
            <a:fillRect/>
          </a:stretch>
        </p:blipFill>
        <p:spPr>
          <a:xfrm>
            <a:off x="-1" y="1293900"/>
            <a:ext cx="9144000" cy="5144802"/>
          </a:xfrm>
          <a:prstGeom prst="rect">
            <a:avLst/>
          </a:prstGeom>
        </p:spPr>
      </p:pic>
    </p:spTree>
    <p:extLst>
      <p:ext uri="{BB962C8B-B14F-4D97-AF65-F5344CB8AC3E}">
        <p14:creationId xmlns:p14="http://schemas.microsoft.com/office/powerpoint/2010/main" val="245183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idx="4294967295"/>
          </p:nvPr>
        </p:nvSpPr>
        <p:spPr>
          <a:xfrm>
            <a:off x="685800" y="2146799"/>
            <a:ext cx="7772400" cy="742200"/>
          </a:xfrm>
          <a:prstGeom prst="rect">
            <a:avLst/>
          </a:prstGeom>
        </p:spPr>
        <p:txBody>
          <a:bodyPr lIns="91425" tIns="91425" rIns="91425" bIns="91425" anchor="ctr" anchorCtr="0">
            <a:noAutofit/>
          </a:bodyPr>
          <a:lstStyle/>
          <a:p>
            <a:pPr lvl="0">
              <a:spcBef>
                <a:spcPts val="0"/>
              </a:spcBef>
              <a:buNone/>
            </a:pPr>
            <a:r>
              <a:rPr lang="en-US" sz="3500" dirty="0" smtClean="0"/>
              <a:t>Thanks!</a:t>
            </a:r>
            <a:endParaRPr lang="en" sz="3500" dirty="0"/>
          </a:p>
        </p:txBody>
      </p:sp>
      <p:sp>
        <p:nvSpPr>
          <p:cNvPr id="64" name="Shape 64"/>
          <p:cNvSpPr txBox="1">
            <a:spLocks noGrp="1"/>
          </p:cNvSpPr>
          <p:nvPr>
            <p:ph type="subTitle" idx="4294967295"/>
          </p:nvPr>
        </p:nvSpPr>
        <p:spPr>
          <a:xfrm>
            <a:off x="632400" y="2826950"/>
            <a:ext cx="7895700" cy="1046400"/>
          </a:xfrm>
          <a:prstGeom prst="rect">
            <a:avLst/>
          </a:prstGeom>
        </p:spPr>
        <p:txBody>
          <a:bodyPr lIns="91425" tIns="91425" rIns="91425" bIns="91425" anchor="ctr" anchorCtr="0">
            <a:noAutofit/>
          </a:bodyPr>
          <a:lstStyle/>
          <a:p>
            <a:pPr lvl="0" algn="ctr">
              <a:spcBef>
                <a:spcPts val="0"/>
              </a:spcBef>
              <a:buNone/>
            </a:pPr>
            <a:endParaRPr lang="en" sz="4800" i="1" dirty="0">
              <a:solidFill>
                <a:srgbClr val="8F7B87"/>
              </a:solidFill>
            </a:endParaRPr>
          </a:p>
        </p:txBody>
      </p:sp>
      <p:sp>
        <p:nvSpPr>
          <p:cNvPr id="65" name="Shape 65"/>
          <p:cNvSpPr txBox="1">
            <a:spLocks noGrp="1"/>
          </p:cNvSpPr>
          <p:nvPr>
            <p:ph type="body" idx="4294967295"/>
          </p:nvPr>
        </p:nvSpPr>
        <p:spPr>
          <a:xfrm>
            <a:off x="632300" y="3873350"/>
            <a:ext cx="7895700" cy="2400900"/>
          </a:xfrm>
          <a:prstGeom prst="rect">
            <a:avLst/>
          </a:prstGeom>
        </p:spPr>
        <p:txBody>
          <a:bodyPr lIns="91425" tIns="91425" rIns="91425" bIns="91425" anchor="t" anchorCtr="0">
            <a:noAutofit/>
          </a:bodyPr>
          <a:lstStyle/>
          <a:p>
            <a:pPr lvl="0" algn="ctr" rtl="0">
              <a:spcBef>
                <a:spcPts val="0"/>
              </a:spcBef>
              <a:buNone/>
            </a:pPr>
            <a:r>
              <a:rPr lang="en-US" sz="2400" dirty="0" smtClean="0"/>
              <a:t>GitHub:</a:t>
            </a:r>
          </a:p>
          <a:p>
            <a:pPr lvl="0" algn="ctr" rtl="0">
              <a:spcBef>
                <a:spcPts val="0"/>
              </a:spcBef>
              <a:buNone/>
            </a:pPr>
            <a:r>
              <a:rPr lang="en-US" sz="2400" dirty="0" smtClean="0"/>
              <a:t>willtseng12</a:t>
            </a:r>
            <a:endParaRPr lang="en" sz="2400" dirty="0"/>
          </a:p>
        </p:txBody>
      </p:sp>
      <p:pic>
        <p:nvPicPr>
          <p:cNvPr id="2" name="Picture 1"/>
          <p:cNvPicPr>
            <a:picLocks noChangeAspect="1"/>
          </p:cNvPicPr>
          <p:nvPr/>
        </p:nvPicPr>
        <p:blipFill>
          <a:blip r:embed="rId3"/>
          <a:stretch>
            <a:fillRect/>
          </a:stretch>
        </p:blipFill>
        <p:spPr>
          <a:xfrm>
            <a:off x="3299985" y="4460223"/>
            <a:ext cx="366249" cy="366249"/>
          </a:xfrm>
          <a:prstGeom prst="rect">
            <a:avLst/>
          </a:prstGeom>
        </p:spPr>
      </p:pic>
      <p:sp>
        <p:nvSpPr>
          <p:cNvPr id="3" name="Rectangle 2"/>
          <p:cNvSpPr/>
          <p:nvPr/>
        </p:nvSpPr>
        <p:spPr>
          <a:xfrm>
            <a:off x="3857907" y="608861"/>
            <a:ext cx="1444486" cy="1631216"/>
          </a:xfrm>
          <a:prstGeom prst="rect">
            <a:avLst/>
          </a:prstGeom>
        </p:spPr>
        <p:txBody>
          <a:bodyPr wrap="square">
            <a:spAutoFit/>
          </a:bodyPr>
          <a:lstStyle/>
          <a:p>
            <a:r>
              <a:rPr lang="en" sz="10000" dirty="0">
                <a:solidFill>
                  <a:srgbClr val="8F7B87"/>
                </a:solidFill>
              </a:rPr>
              <a:t>🌏</a:t>
            </a:r>
            <a:endParaRPr lang="en-US" sz="10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6350" y="1997950"/>
            <a:ext cx="7778062" cy="4273199"/>
          </a:xfrm>
        </p:spPr>
        <p:txBody>
          <a:bodyPr/>
          <a:lstStyle/>
          <a:p>
            <a:r>
              <a:rPr lang="en-US" sz="2000" dirty="0"/>
              <a:t> </a:t>
            </a:r>
            <a:r>
              <a:rPr lang="en-US" sz="2000" dirty="0" smtClean="0"/>
              <a:t>“Exploring </a:t>
            </a:r>
            <a:r>
              <a:rPr lang="en-US" sz="2000" dirty="0"/>
              <a:t>Topic Coherence over many models and many </a:t>
            </a:r>
            <a:r>
              <a:rPr lang="en-US" sz="2000" dirty="0" smtClean="0"/>
              <a:t>topics” </a:t>
            </a:r>
            <a:r>
              <a:rPr lang="en-US" sz="2000" dirty="0" smtClean="0">
                <a:hlinkClick r:id="rId2"/>
              </a:rPr>
              <a:t>http</a:t>
            </a:r>
            <a:r>
              <a:rPr lang="en-US" sz="2000" dirty="0">
                <a:hlinkClick r:id="rId2"/>
              </a:rPr>
              <a:t>://</a:t>
            </a:r>
            <a:r>
              <a:rPr lang="en-US" sz="2000" dirty="0" smtClean="0">
                <a:hlinkClick r:id="rId2"/>
              </a:rPr>
              <a:t>aclweb.org/anthology/D/D12/D12-1087.pdf</a:t>
            </a:r>
            <a:endParaRPr lang="en-US" sz="2000" dirty="0" smtClean="0"/>
          </a:p>
          <a:p>
            <a:endParaRPr lang="en-US" sz="2000" dirty="0" smtClean="0"/>
          </a:p>
          <a:p>
            <a:r>
              <a:rPr lang="en-US" sz="2000" dirty="0"/>
              <a:t> </a:t>
            </a:r>
            <a:r>
              <a:rPr lang="en-US" sz="2000" dirty="0" smtClean="0"/>
              <a:t>“Migrant Policy Institute”     </a:t>
            </a:r>
            <a:r>
              <a:rPr lang="en-US" sz="2000" dirty="0" smtClean="0">
                <a:hlinkClick r:id="rId3"/>
              </a:rPr>
              <a:t>http</a:t>
            </a:r>
            <a:r>
              <a:rPr lang="en-US" sz="2000" dirty="0">
                <a:hlinkClick r:id="rId3"/>
              </a:rPr>
              <a:t>://</a:t>
            </a:r>
            <a:r>
              <a:rPr lang="en-US" sz="2000" dirty="0" smtClean="0">
                <a:hlinkClick r:id="rId3"/>
              </a:rPr>
              <a:t>www.migrationpolicy.org/programs/data-hub/charts/immigrant-population-over-time?width=1000&amp;height=850&amp;iframe=true</a:t>
            </a:r>
            <a:endParaRPr lang="en-US" sz="2000" dirty="0" smtClean="0"/>
          </a:p>
          <a:p>
            <a:endParaRPr lang="en-US" sz="2000" dirty="0" smtClean="0"/>
          </a:p>
          <a:p>
            <a:endParaRPr lang="en-US" dirty="0"/>
          </a:p>
        </p:txBody>
      </p:sp>
      <p:sp>
        <p:nvSpPr>
          <p:cNvPr id="4" name="Title 3"/>
          <p:cNvSpPr>
            <a:spLocks noGrp="1"/>
          </p:cNvSpPr>
          <p:nvPr>
            <p:ph type="title"/>
          </p:nvPr>
        </p:nvSpPr>
        <p:spPr/>
        <p:txBody>
          <a:bodyPr/>
          <a:lstStyle/>
          <a:p>
            <a:r>
              <a:rPr lang="en-US" sz="2700" dirty="0" smtClean="0"/>
              <a:t>Resource</a:t>
            </a:r>
            <a:endParaRPr lang="en-US" sz="2700" dirty="0"/>
          </a:p>
        </p:txBody>
      </p:sp>
    </p:spTree>
    <p:extLst>
      <p:ext uri="{BB962C8B-B14F-4D97-AF65-F5344CB8AC3E}">
        <p14:creationId xmlns:p14="http://schemas.microsoft.com/office/powerpoint/2010/main" val="50356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Purpose and Goal</a:t>
            </a:r>
            <a:endParaRPr lang="en-US" sz="2700" dirty="0"/>
          </a:p>
        </p:txBody>
      </p:sp>
      <p:pic>
        <p:nvPicPr>
          <p:cNvPr id="7" name="Picture 6"/>
          <p:cNvPicPr>
            <a:picLocks noChangeAspect="1"/>
          </p:cNvPicPr>
          <p:nvPr/>
        </p:nvPicPr>
        <p:blipFill>
          <a:blip r:embed="rId3"/>
          <a:stretch>
            <a:fillRect/>
          </a:stretch>
        </p:blipFill>
        <p:spPr>
          <a:xfrm>
            <a:off x="1290417" y="1318561"/>
            <a:ext cx="6386512" cy="4410829"/>
          </a:xfrm>
          <a:prstGeom prst="rect">
            <a:avLst/>
          </a:prstGeom>
        </p:spPr>
      </p:pic>
      <p:sp>
        <p:nvSpPr>
          <p:cNvPr id="8" name="TextBox 7"/>
          <p:cNvSpPr txBox="1"/>
          <p:nvPr/>
        </p:nvSpPr>
        <p:spPr>
          <a:xfrm>
            <a:off x="857250" y="5929313"/>
            <a:ext cx="7743825" cy="307777"/>
          </a:xfrm>
          <a:prstGeom prst="rect">
            <a:avLst/>
          </a:prstGeom>
          <a:noFill/>
        </p:spPr>
        <p:txBody>
          <a:bodyPr wrap="square" rtlCol="0">
            <a:spAutoFit/>
          </a:bodyPr>
          <a:lstStyle/>
          <a:p>
            <a:r>
              <a:rPr lang="en-US" dirty="0" smtClean="0"/>
              <a:t> </a:t>
            </a:r>
            <a:r>
              <a:rPr lang="en-US" dirty="0"/>
              <a:t>Migration Policy Institute (MPI) tabulation of data from U.S. Census Bureau, </a:t>
            </a:r>
            <a:r>
              <a:rPr lang="en-US" dirty="0" smtClean="0"/>
              <a:t>2010-2015</a:t>
            </a:r>
            <a:endParaRPr lang="en-US" dirty="0"/>
          </a:p>
        </p:txBody>
      </p:sp>
    </p:spTree>
    <p:extLst>
      <p:ext uri="{BB962C8B-B14F-4D97-AF65-F5344CB8AC3E}">
        <p14:creationId xmlns:p14="http://schemas.microsoft.com/office/powerpoint/2010/main" val="124566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2600500" y="2720725"/>
            <a:ext cx="5857800" cy="1546500"/>
          </a:xfrm>
          <a:prstGeom prst="rect">
            <a:avLst/>
          </a:prstGeom>
        </p:spPr>
        <p:txBody>
          <a:bodyPr lIns="91425" tIns="91425" rIns="91425" bIns="91425" anchor="b" anchorCtr="0">
            <a:noAutofit/>
          </a:bodyPr>
          <a:lstStyle/>
          <a:p>
            <a:pPr lvl="0" rtl="0">
              <a:spcBef>
                <a:spcPts val="0"/>
              </a:spcBef>
              <a:buNone/>
            </a:pPr>
            <a:r>
              <a:rPr lang="en-US" sz="4800" dirty="0" smtClean="0"/>
              <a:t>Data</a:t>
            </a:r>
            <a:endParaRPr lang="en" sz="4800" dirty="0"/>
          </a:p>
        </p:txBody>
      </p:sp>
      <p:sp>
        <p:nvSpPr>
          <p:cNvPr id="72" name="Shape 72"/>
          <p:cNvSpPr txBox="1">
            <a:spLocks noGrp="1"/>
          </p:cNvSpPr>
          <p:nvPr>
            <p:ph type="subTitle" idx="1"/>
          </p:nvPr>
        </p:nvSpPr>
        <p:spPr>
          <a:xfrm>
            <a:off x="2600400" y="4243950"/>
            <a:ext cx="5857800" cy="10464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p:txBody>
      </p:sp>
    </p:spTree>
    <p:extLst>
      <p:ext uri="{BB962C8B-B14F-4D97-AF65-F5344CB8AC3E}">
        <p14:creationId xmlns:p14="http://schemas.microsoft.com/office/powerpoint/2010/main" val="893492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a:p>
            <a:pPr marL="457200" lvl="0" indent="-228600" rtl="0">
              <a:spcBef>
                <a:spcPts val="0"/>
              </a:spcBef>
            </a:pPr>
            <a:r>
              <a:rPr lang="en-US" sz="2500" dirty="0"/>
              <a:t> </a:t>
            </a:r>
            <a:r>
              <a:rPr lang="en-US" sz="2500" dirty="0" smtClean="0"/>
              <a:t>1981 – 2017</a:t>
            </a:r>
          </a:p>
        </p:txBody>
      </p:sp>
    </p:spTree>
    <p:extLst>
      <p:ext uri="{BB962C8B-B14F-4D97-AF65-F5344CB8AC3E}">
        <p14:creationId xmlns:p14="http://schemas.microsoft.com/office/powerpoint/2010/main" val="1046599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a:p>
            <a:pPr marL="457200" lvl="0" indent="-228600" rtl="0">
              <a:spcBef>
                <a:spcPts val="0"/>
              </a:spcBef>
            </a:pPr>
            <a:r>
              <a:rPr lang="en-US" sz="2500" dirty="0"/>
              <a:t> </a:t>
            </a:r>
            <a:r>
              <a:rPr lang="en-US" sz="2500" dirty="0" smtClean="0"/>
              <a:t>1981 – 2017</a:t>
            </a:r>
          </a:p>
          <a:p>
            <a:pPr marL="457200" lvl="0" indent="-228600" rtl="0">
              <a:spcBef>
                <a:spcPts val="0"/>
              </a:spcBef>
            </a:pPr>
            <a:r>
              <a:rPr lang="en-US" sz="2500" dirty="0"/>
              <a:t> </a:t>
            </a:r>
            <a:r>
              <a:rPr lang="en-US" sz="2500" dirty="0" smtClean="0"/>
              <a:t>Scraped complete articles from NYT page</a:t>
            </a:r>
            <a:endParaRPr lang="en" sz="2500" dirty="0"/>
          </a:p>
        </p:txBody>
      </p:sp>
    </p:spTree>
    <p:extLst>
      <p:ext uri="{BB962C8B-B14F-4D97-AF65-F5344CB8AC3E}">
        <p14:creationId xmlns:p14="http://schemas.microsoft.com/office/powerpoint/2010/main" val="1664205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a:p>
            <a:pPr marL="457200" lvl="0" indent="-228600" rtl="0">
              <a:spcBef>
                <a:spcPts val="0"/>
              </a:spcBef>
            </a:pPr>
            <a:r>
              <a:rPr lang="en-US" sz="2500" dirty="0"/>
              <a:t> </a:t>
            </a:r>
            <a:r>
              <a:rPr lang="en-US" sz="2500" dirty="0" smtClean="0"/>
              <a:t>1981 – 2017</a:t>
            </a:r>
          </a:p>
          <a:p>
            <a:pPr marL="457200" lvl="0" indent="-228600" rtl="0">
              <a:spcBef>
                <a:spcPts val="0"/>
              </a:spcBef>
            </a:pPr>
            <a:r>
              <a:rPr lang="en-US" sz="2500" dirty="0"/>
              <a:t> </a:t>
            </a:r>
            <a:r>
              <a:rPr lang="en-US" sz="2500" dirty="0" smtClean="0"/>
              <a:t>Scraped complete articles from NYT page</a:t>
            </a:r>
          </a:p>
          <a:p>
            <a:pPr marL="457200" lvl="0" indent="-228600" rtl="0">
              <a:spcBef>
                <a:spcPts val="0"/>
              </a:spcBef>
            </a:pPr>
            <a:endParaRPr lang="en-US" sz="2500" dirty="0"/>
          </a:p>
          <a:p>
            <a:pPr marL="457200" indent="-228600"/>
            <a:r>
              <a:rPr lang="en-US" sz="2500" dirty="0" smtClean="0"/>
              <a:t> Multiple iterations due to URL no longer existing</a:t>
            </a:r>
            <a:endParaRPr lang="en-US" sz="2500" dirty="0"/>
          </a:p>
          <a:p>
            <a:pPr marL="457200" lvl="0" indent="-228600" rtl="0">
              <a:spcBef>
                <a:spcPts val="0"/>
              </a:spcBef>
            </a:pPr>
            <a:endParaRPr lang="en" sz="2500" dirty="0"/>
          </a:p>
        </p:txBody>
      </p:sp>
    </p:spTree>
    <p:extLst>
      <p:ext uri="{BB962C8B-B14F-4D97-AF65-F5344CB8AC3E}">
        <p14:creationId xmlns:p14="http://schemas.microsoft.com/office/powerpoint/2010/main" val="19237678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573" y="151199"/>
            <a:ext cx="3898199" cy="1143000"/>
          </a:xfrm>
        </p:spPr>
        <p:txBody>
          <a:bodyPr/>
          <a:lstStyle/>
          <a:p>
            <a:r>
              <a:rPr lang="en-US" sz="2700" dirty="0" smtClean="0"/>
              <a:t>Data</a:t>
            </a:r>
            <a:endParaRPr lang="en-US" sz="2700" dirty="0"/>
          </a:p>
        </p:txBody>
      </p:sp>
      <p:sp>
        <p:nvSpPr>
          <p:cNvPr id="3" name="Shape 83"/>
          <p:cNvSpPr txBox="1">
            <a:spLocks noGrp="1"/>
          </p:cNvSpPr>
          <p:nvPr>
            <p:ph type="body" idx="1"/>
          </p:nvPr>
        </p:nvSpPr>
        <p:spPr>
          <a:xfrm>
            <a:off x="617100" y="1997950"/>
            <a:ext cx="7909800" cy="4287300"/>
          </a:xfrm>
          <a:prstGeom prst="rect">
            <a:avLst/>
          </a:prstGeom>
        </p:spPr>
        <p:txBody>
          <a:bodyPr lIns="91425" tIns="91425" rIns="91425" bIns="91425" anchor="t" anchorCtr="0">
            <a:noAutofit/>
          </a:bodyPr>
          <a:lstStyle/>
          <a:p>
            <a:pPr marL="457200" lvl="0" indent="-228600" rtl="0">
              <a:spcBef>
                <a:spcPts val="0"/>
              </a:spcBef>
            </a:pPr>
            <a:r>
              <a:rPr lang="en-US" sz="2500" dirty="0" smtClean="0"/>
              <a:t> Initially 14,000 articles from NYT articles API</a:t>
            </a:r>
          </a:p>
          <a:p>
            <a:pPr marL="457200" lvl="0" indent="-228600" rtl="0">
              <a:spcBef>
                <a:spcPts val="0"/>
              </a:spcBef>
            </a:pPr>
            <a:r>
              <a:rPr lang="en-US" sz="2500" dirty="0"/>
              <a:t> </a:t>
            </a:r>
            <a:r>
              <a:rPr lang="en-US" sz="2500" dirty="0" smtClean="0"/>
              <a:t>1981 – 2017</a:t>
            </a:r>
          </a:p>
          <a:p>
            <a:pPr marL="457200" lvl="0" indent="-228600" rtl="0">
              <a:spcBef>
                <a:spcPts val="0"/>
              </a:spcBef>
            </a:pPr>
            <a:r>
              <a:rPr lang="en-US" sz="2500" dirty="0"/>
              <a:t> </a:t>
            </a:r>
            <a:r>
              <a:rPr lang="en-US" sz="2500" dirty="0" smtClean="0"/>
              <a:t>Scraped complete articles from NYT page</a:t>
            </a:r>
          </a:p>
          <a:p>
            <a:pPr marL="457200" lvl="0" indent="-228600" rtl="0">
              <a:spcBef>
                <a:spcPts val="0"/>
              </a:spcBef>
            </a:pPr>
            <a:endParaRPr lang="en-US" sz="2500" dirty="0"/>
          </a:p>
          <a:p>
            <a:pPr marL="457200" indent="-228600"/>
            <a:r>
              <a:rPr lang="en-US" sz="2500" dirty="0" smtClean="0"/>
              <a:t> Multiple </a:t>
            </a:r>
            <a:r>
              <a:rPr lang="en-US" sz="2500" dirty="0"/>
              <a:t>iterations due to URL no longer </a:t>
            </a:r>
            <a:r>
              <a:rPr lang="en-US" sz="2500" dirty="0" smtClean="0"/>
              <a:t>existing</a:t>
            </a:r>
          </a:p>
          <a:p>
            <a:pPr marL="457200" lvl="0" indent="-228600"/>
            <a:r>
              <a:rPr lang="en-US" sz="2500" dirty="0" smtClean="0"/>
              <a:t> NYT </a:t>
            </a:r>
            <a:r>
              <a:rPr lang="en-US" sz="2500" dirty="0"/>
              <a:t>anti-scraping measure</a:t>
            </a:r>
          </a:p>
          <a:p>
            <a:pPr marL="457200" indent="-228600"/>
            <a:endParaRPr lang="en-US" sz="2500" dirty="0"/>
          </a:p>
          <a:p>
            <a:pPr marL="457200" lvl="0" indent="-228600" rtl="0">
              <a:spcBef>
                <a:spcPts val="0"/>
              </a:spcBef>
            </a:pPr>
            <a:endParaRPr lang="en" sz="2500" dirty="0"/>
          </a:p>
        </p:txBody>
      </p:sp>
    </p:spTree>
    <p:extLst>
      <p:ext uri="{BB962C8B-B14F-4D97-AF65-F5344CB8AC3E}">
        <p14:creationId xmlns:p14="http://schemas.microsoft.com/office/powerpoint/2010/main" val="2083432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Beatri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4569</TotalTime>
  <Words>1481</Words>
  <Application>Microsoft Macintosh PowerPoint</Application>
  <PresentationFormat>On-screen Show (4:3)</PresentationFormat>
  <Paragraphs>108</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Cambria Math</vt:lpstr>
      <vt:lpstr>Montserrat</vt:lpstr>
      <vt:lpstr>PT Serif</vt:lpstr>
      <vt:lpstr>Beatrice template</vt:lpstr>
      <vt:lpstr>NYT Immigration Topics through Time</vt:lpstr>
      <vt:lpstr>Purpose and Goal</vt:lpstr>
      <vt:lpstr>Purpose and Goal</vt:lpstr>
      <vt:lpstr>Data</vt:lpstr>
      <vt:lpstr>Data</vt:lpstr>
      <vt:lpstr>Data</vt:lpstr>
      <vt:lpstr>Data</vt:lpstr>
      <vt:lpstr>Data</vt:lpstr>
      <vt:lpstr>Data</vt:lpstr>
      <vt:lpstr>Data</vt:lpstr>
      <vt:lpstr>Modeling</vt:lpstr>
      <vt:lpstr>Modeling</vt:lpstr>
      <vt:lpstr>Modeling</vt:lpstr>
      <vt:lpstr>Modeling</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Have immigration issues become more political?</vt:lpstr>
      <vt:lpstr>Early 1980s</vt:lpstr>
      <vt:lpstr>2017</vt:lpstr>
      <vt:lpstr>Thanks!</vt:lpstr>
      <vt:lpstr>Resource</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NYT Immigration Topics through Time</dc:title>
  <cp:lastModifiedBy>TsengWilliam</cp:lastModifiedBy>
  <cp:revision>60</cp:revision>
  <dcterms:modified xsi:type="dcterms:W3CDTF">2017-08-24T00:11:04Z</dcterms:modified>
</cp:coreProperties>
</file>